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chivo Black" panose="020B0A03020202020B04" pitchFamily="34" charset="77"/>
      <p:regular r:id="rId17"/>
    </p:embeddedFont>
    <p:embeddedFont>
      <p:font typeface="Calibri" panose="020F0502020204030204" pitchFamily="34" charset="0"/>
      <p:regular r:id="rId18"/>
      <p:bold r:id="rId19"/>
      <p:italic r:id="rId20"/>
      <p:boldItalic r:id="rId21"/>
    </p:embeddedFont>
    <p:embeddedFont>
      <p:font typeface="Lato Heavy" panose="020F0502020204030203" pitchFamily="34" charset="0"/>
      <p:regular r:id="rId22"/>
      <p:bold r:id="rId23"/>
    </p:embeddedFont>
    <p:embeddedFont>
      <p:font typeface="League Spartan" pitchFamily="2" charset="77"/>
      <p:regular r:id="rId24"/>
      <p:bold r:id="rId25"/>
    </p:embeddedFont>
    <p:embeddedFont>
      <p:font typeface="Loubag" panose="02020A03060303060403" pitchFamily="18" charset="77"/>
      <p:regular r:id="rId26"/>
    </p:embeddedFont>
    <p:embeddedFont>
      <p:font typeface="Loubag Bold" panose="02020A03060303060403" pitchFamily="18" charset="77"/>
      <p:regular r:id="rId27"/>
      <p:bold r:id="rId28"/>
    </p:embeddedFont>
    <p:embeddedFont>
      <p:font typeface="Poppins" pitchFamily="2" charset="77"/>
      <p:regular r:id="rId29"/>
    </p:embeddedFont>
    <p:embeddedFont>
      <p:font typeface="Poppins Bold Italics" pitchFamily="2" charset="77"/>
      <p:regular r:id="rId30"/>
      <p:bold r:id="rId31"/>
      <p:italic r:id="rId32"/>
      <p:boldItalic r:id="rId33"/>
    </p:embeddedFont>
    <p:embeddedFont>
      <p:font typeface="Poppins Italics" pitchFamily="2" charset="77"/>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06" autoAdjust="0"/>
  </p:normalViewPr>
  <p:slideViewPr>
    <p:cSldViewPr>
      <p:cViewPr varScale="1">
        <p:scale>
          <a:sx n="79" d="100"/>
          <a:sy n="79" d="100"/>
        </p:scale>
        <p:origin x="6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966700" y="-130175"/>
            <a:ext cx="5943600" cy="10547350"/>
            <a:chOff x="0" y="0"/>
            <a:chExt cx="1565393" cy="2777903"/>
          </a:xfrm>
        </p:grpSpPr>
        <p:sp>
          <p:nvSpPr>
            <p:cNvPr id="4"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solidFill>
              <a:srgbClr val="1ED760"/>
            </a:solidFill>
          </p:spPr>
        </p:sp>
        <p:sp>
          <p:nvSpPr>
            <p:cNvPr id="5" name="TextBox 5"/>
            <p:cNvSpPr txBox="1"/>
            <p:nvPr/>
          </p:nvSpPr>
          <p:spPr>
            <a:xfrm>
              <a:off x="0" y="-47625"/>
              <a:ext cx="1565393" cy="282552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3723379"/>
            <a:ext cx="8244219" cy="786837"/>
          </a:xfrm>
          <a:prstGeom prst="rect">
            <a:avLst/>
          </a:prstGeom>
        </p:spPr>
        <p:txBody>
          <a:bodyPr lIns="0" tIns="0" rIns="0" bIns="0" rtlCol="0" anchor="t">
            <a:spAutoFit/>
          </a:bodyPr>
          <a:lstStyle/>
          <a:p>
            <a:pPr>
              <a:lnSpc>
                <a:spcPts val="6506"/>
              </a:lnSpc>
              <a:spcBef>
                <a:spcPct val="0"/>
              </a:spcBef>
            </a:pPr>
            <a:r>
              <a:rPr lang="en-US" sz="4647">
                <a:solidFill>
                  <a:srgbClr val="000000"/>
                </a:solidFill>
                <a:latin typeface="Loubag Bold"/>
              </a:rPr>
              <a:t>SPOTIFY PLAYLIST MAKER: </a:t>
            </a:r>
          </a:p>
        </p:txBody>
      </p:sp>
      <p:sp>
        <p:nvSpPr>
          <p:cNvPr id="7" name="TextBox 7"/>
          <p:cNvSpPr txBox="1"/>
          <p:nvPr/>
        </p:nvSpPr>
        <p:spPr>
          <a:xfrm>
            <a:off x="1028700" y="4771770"/>
            <a:ext cx="8115300" cy="662804"/>
          </a:xfrm>
          <a:prstGeom prst="rect">
            <a:avLst/>
          </a:prstGeom>
        </p:spPr>
        <p:txBody>
          <a:bodyPr lIns="0" tIns="0" rIns="0" bIns="0" rtlCol="0" anchor="t">
            <a:spAutoFit/>
          </a:bodyPr>
          <a:lstStyle/>
          <a:p>
            <a:pPr>
              <a:lnSpc>
                <a:spcPts val="5467"/>
              </a:lnSpc>
              <a:spcBef>
                <a:spcPct val="0"/>
              </a:spcBef>
            </a:pPr>
            <a:r>
              <a:rPr lang="en-US" sz="3905">
                <a:solidFill>
                  <a:srgbClr val="000000"/>
                </a:solidFill>
                <a:latin typeface="Loubag Bold"/>
              </a:rPr>
              <a:t>GENRE CLUSTERING - ANALYSIS</a:t>
            </a:r>
          </a:p>
        </p:txBody>
      </p:sp>
      <p:sp>
        <p:nvSpPr>
          <p:cNvPr id="8" name="TextBox 8"/>
          <p:cNvSpPr txBox="1"/>
          <p:nvPr/>
        </p:nvSpPr>
        <p:spPr>
          <a:xfrm>
            <a:off x="2281934" y="5710800"/>
            <a:ext cx="5608832" cy="432450"/>
          </a:xfrm>
          <a:prstGeom prst="rect">
            <a:avLst/>
          </a:prstGeom>
        </p:spPr>
        <p:txBody>
          <a:bodyPr lIns="0" tIns="0" rIns="0" bIns="0" rtlCol="0" anchor="t">
            <a:spAutoFit/>
          </a:bodyPr>
          <a:lstStyle/>
          <a:p>
            <a:pPr>
              <a:lnSpc>
                <a:spcPts val="3464"/>
              </a:lnSpc>
              <a:spcBef>
                <a:spcPct val="0"/>
              </a:spcBef>
            </a:pPr>
            <a:r>
              <a:rPr lang="en-US" sz="2474">
                <a:solidFill>
                  <a:srgbClr val="000000"/>
                </a:solidFill>
                <a:latin typeface="Loubag Bold"/>
              </a:rPr>
              <a:t>Christian Sarmiento - DATA 450</a:t>
            </a:r>
          </a:p>
        </p:txBody>
      </p:sp>
      <p:sp>
        <p:nvSpPr>
          <p:cNvPr id="9" name="Freeform 9"/>
          <p:cNvSpPr/>
          <p:nvPr/>
        </p:nvSpPr>
        <p:spPr>
          <a:xfrm>
            <a:off x="7700945" y="-353322"/>
            <a:ext cx="10531511" cy="10531511"/>
          </a:xfrm>
          <a:custGeom>
            <a:avLst/>
            <a:gdLst/>
            <a:ahLst/>
            <a:cxnLst/>
            <a:rect l="l" t="t" r="r" b="b"/>
            <a:pathLst>
              <a:path w="10531511" h="10531511">
                <a:moveTo>
                  <a:pt x="0" y="0"/>
                </a:moveTo>
                <a:lnTo>
                  <a:pt x="10531510" y="0"/>
                </a:lnTo>
                <a:lnTo>
                  <a:pt x="10531510" y="10531510"/>
                </a:lnTo>
                <a:lnTo>
                  <a:pt x="0" y="10531510"/>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9144000" y="3201412"/>
            <a:ext cx="7605581" cy="5704186"/>
          </a:xfrm>
          <a:custGeom>
            <a:avLst/>
            <a:gdLst/>
            <a:ahLst/>
            <a:cxnLst/>
            <a:rect l="l" t="t" r="r" b="b"/>
            <a:pathLst>
              <a:path w="7605581" h="5704186">
                <a:moveTo>
                  <a:pt x="0" y="0"/>
                </a:moveTo>
                <a:lnTo>
                  <a:pt x="7605581" y="0"/>
                </a:lnTo>
                <a:lnTo>
                  <a:pt x="7605581" y="5704186"/>
                </a:lnTo>
                <a:lnTo>
                  <a:pt x="0" y="5704186"/>
                </a:lnTo>
                <a:lnTo>
                  <a:pt x="0" y="0"/>
                </a:lnTo>
                <a:close/>
              </a:path>
            </a:pathLst>
          </a:custGeom>
          <a:blipFill>
            <a:blip r:embed="rId3"/>
            <a:stretch>
              <a:fillRect/>
            </a:stretch>
          </a:blipFill>
        </p:spPr>
      </p:sp>
      <p:sp>
        <p:nvSpPr>
          <p:cNvPr id="4" name="Freeform 4"/>
          <p:cNvSpPr/>
          <p:nvPr/>
        </p:nvSpPr>
        <p:spPr>
          <a:xfrm>
            <a:off x="1028700" y="3201412"/>
            <a:ext cx="7605581" cy="5704186"/>
          </a:xfrm>
          <a:custGeom>
            <a:avLst/>
            <a:gdLst/>
            <a:ahLst/>
            <a:cxnLst/>
            <a:rect l="l" t="t" r="r" b="b"/>
            <a:pathLst>
              <a:path w="7605581" h="5704186">
                <a:moveTo>
                  <a:pt x="0" y="0"/>
                </a:moveTo>
                <a:lnTo>
                  <a:pt x="7605581" y="0"/>
                </a:lnTo>
                <a:lnTo>
                  <a:pt x="7605581" y="5704186"/>
                </a:lnTo>
                <a:lnTo>
                  <a:pt x="0" y="5704186"/>
                </a:lnTo>
                <a:lnTo>
                  <a:pt x="0" y="0"/>
                </a:lnTo>
                <a:close/>
              </a:path>
            </a:pathLst>
          </a:custGeom>
          <a:blipFill>
            <a:blip r:embed="rId4"/>
            <a:stretch>
              <a:fillRect/>
            </a:stretch>
          </a:blipFill>
        </p:spPr>
      </p:sp>
      <p:sp>
        <p:nvSpPr>
          <p:cNvPr id="5" name="TextBox 5"/>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CLUSTERING</a:t>
            </a:r>
          </a:p>
        </p:txBody>
      </p:sp>
      <p:sp>
        <p:nvSpPr>
          <p:cNvPr id="6" name="TextBox 6"/>
          <p:cNvSpPr txBox="1"/>
          <p:nvPr/>
        </p:nvSpPr>
        <p:spPr>
          <a:xfrm>
            <a:off x="1028700" y="1581153"/>
            <a:ext cx="9488214"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KMEANS</a:t>
            </a:r>
          </a:p>
        </p:txBody>
      </p:sp>
      <p:sp>
        <p:nvSpPr>
          <p:cNvPr id="7" name="TextBox 7"/>
          <p:cNvSpPr txBox="1"/>
          <p:nvPr/>
        </p:nvSpPr>
        <p:spPr>
          <a:xfrm>
            <a:off x="1028700" y="2411002"/>
            <a:ext cx="14667885"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Showing Original as a Benchmark &amp; Highest Silhouette Score Scores as the Plots Do Not Vary Much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028700" y="3535080"/>
            <a:ext cx="7829041" cy="4893107"/>
            <a:chOff x="0" y="0"/>
            <a:chExt cx="10438722" cy="6524143"/>
          </a:xfrm>
        </p:grpSpPr>
        <p:sp>
          <p:nvSpPr>
            <p:cNvPr id="4" name="Freeform 4"/>
            <p:cNvSpPr/>
            <p:nvPr/>
          </p:nvSpPr>
          <p:spPr>
            <a:xfrm>
              <a:off x="0" y="0"/>
              <a:ext cx="3859052" cy="6524143"/>
            </a:xfrm>
            <a:custGeom>
              <a:avLst/>
              <a:gdLst/>
              <a:ahLst/>
              <a:cxnLst/>
              <a:rect l="l" t="t" r="r" b="b"/>
              <a:pathLst>
                <a:path w="3859052" h="6524143">
                  <a:moveTo>
                    <a:pt x="0" y="0"/>
                  </a:moveTo>
                  <a:lnTo>
                    <a:pt x="3859052" y="0"/>
                  </a:lnTo>
                  <a:lnTo>
                    <a:pt x="3859052" y="6524143"/>
                  </a:lnTo>
                  <a:lnTo>
                    <a:pt x="0" y="6524143"/>
                  </a:lnTo>
                  <a:lnTo>
                    <a:pt x="0" y="0"/>
                  </a:lnTo>
                  <a:close/>
                </a:path>
              </a:pathLst>
            </a:custGeom>
            <a:blipFill>
              <a:blip r:embed="rId3"/>
              <a:stretch>
                <a:fillRect/>
              </a:stretch>
            </a:blipFill>
          </p:spPr>
        </p:sp>
        <p:sp>
          <p:nvSpPr>
            <p:cNvPr id="5" name="Freeform 5"/>
            <p:cNvSpPr/>
            <p:nvPr/>
          </p:nvSpPr>
          <p:spPr>
            <a:xfrm>
              <a:off x="3956951" y="0"/>
              <a:ext cx="3157166" cy="6524143"/>
            </a:xfrm>
            <a:custGeom>
              <a:avLst/>
              <a:gdLst/>
              <a:ahLst/>
              <a:cxnLst/>
              <a:rect l="l" t="t" r="r" b="b"/>
              <a:pathLst>
                <a:path w="3157166" h="6524143">
                  <a:moveTo>
                    <a:pt x="0" y="0"/>
                  </a:moveTo>
                  <a:lnTo>
                    <a:pt x="3157166" y="0"/>
                  </a:lnTo>
                  <a:lnTo>
                    <a:pt x="3157166" y="6524143"/>
                  </a:lnTo>
                  <a:lnTo>
                    <a:pt x="0" y="6524143"/>
                  </a:lnTo>
                  <a:lnTo>
                    <a:pt x="0" y="0"/>
                  </a:lnTo>
                  <a:close/>
                </a:path>
              </a:pathLst>
            </a:custGeom>
            <a:blipFill>
              <a:blip r:embed="rId4"/>
              <a:stretch>
                <a:fillRect/>
              </a:stretch>
            </a:blipFill>
          </p:spPr>
        </p:sp>
        <p:sp>
          <p:nvSpPr>
            <p:cNvPr id="6" name="Freeform 6"/>
            <p:cNvSpPr/>
            <p:nvPr/>
          </p:nvSpPr>
          <p:spPr>
            <a:xfrm>
              <a:off x="7215717" y="0"/>
              <a:ext cx="3223005" cy="6524143"/>
            </a:xfrm>
            <a:custGeom>
              <a:avLst/>
              <a:gdLst/>
              <a:ahLst/>
              <a:cxnLst/>
              <a:rect l="l" t="t" r="r" b="b"/>
              <a:pathLst>
                <a:path w="3223005" h="6524143">
                  <a:moveTo>
                    <a:pt x="0" y="0"/>
                  </a:moveTo>
                  <a:lnTo>
                    <a:pt x="3223005" y="0"/>
                  </a:lnTo>
                  <a:lnTo>
                    <a:pt x="3223005" y="6524143"/>
                  </a:lnTo>
                  <a:lnTo>
                    <a:pt x="0" y="6524143"/>
                  </a:lnTo>
                  <a:lnTo>
                    <a:pt x="0" y="0"/>
                  </a:lnTo>
                  <a:close/>
                </a:path>
              </a:pathLst>
            </a:custGeom>
            <a:blipFill>
              <a:blip r:embed="rId5"/>
              <a:stretch>
                <a:fillRect/>
              </a:stretch>
            </a:blipFill>
          </p:spPr>
        </p:sp>
      </p:grpSp>
      <p:grpSp>
        <p:nvGrpSpPr>
          <p:cNvPr id="7" name="Group 7"/>
          <p:cNvGrpSpPr/>
          <p:nvPr/>
        </p:nvGrpSpPr>
        <p:grpSpPr>
          <a:xfrm>
            <a:off x="9144000" y="3535080"/>
            <a:ext cx="8975793" cy="4923120"/>
            <a:chOff x="0" y="0"/>
            <a:chExt cx="11967723" cy="6564160"/>
          </a:xfrm>
        </p:grpSpPr>
        <p:sp>
          <p:nvSpPr>
            <p:cNvPr id="8" name="Freeform 8"/>
            <p:cNvSpPr/>
            <p:nvPr/>
          </p:nvSpPr>
          <p:spPr>
            <a:xfrm>
              <a:off x="0" y="0"/>
              <a:ext cx="3525469" cy="6524143"/>
            </a:xfrm>
            <a:custGeom>
              <a:avLst/>
              <a:gdLst/>
              <a:ahLst/>
              <a:cxnLst/>
              <a:rect l="l" t="t" r="r" b="b"/>
              <a:pathLst>
                <a:path w="3525469" h="6524143">
                  <a:moveTo>
                    <a:pt x="0" y="0"/>
                  </a:moveTo>
                  <a:lnTo>
                    <a:pt x="3525469" y="0"/>
                  </a:lnTo>
                  <a:lnTo>
                    <a:pt x="3525469" y="6524143"/>
                  </a:lnTo>
                  <a:lnTo>
                    <a:pt x="0" y="6524143"/>
                  </a:lnTo>
                  <a:lnTo>
                    <a:pt x="0" y="0"/>
                  </a:lnTo>
                  <a:close/>
                </a:path>
              </a:pathLst>
            </a:custGeom>
            <a:blipFill>
              <a:blip r:embed="rId6"/>
              <a:stretch>
                <a:fillRect/>
              </a:stretch>
            </a:blipFill>
          </p:spPr>
        </p:sp>
        <p:sp>
          <p:nvSpPr>
            <p:cNvPr id="9" name="Freeform 9"/>
            <p:cNvSpPr/>
            <p:nvPr/>
          </p:nvSpPr>
          <p:spPr>
            <a:xfrm>
              <a:off x="3525469" y="0"/>
              <a:ext cx="3748054" cy="6564160"/>
            </a:xfrm>
            <a:custGeom>
              <a:avLst/>
              <a:gdLst/>
              <a:ahLst/>
              <a:cxnLst/>
              <a:rect l="l" t="t" r="r" b="b"/>
              <a:pathLst>
                <a:path w="3748054" h="6564160">
                  <a:moveTo>
                    <a:pt x="0" y="0"/>
                  </a:moveTo>
                  <a:lnTo>
                    <a:pt x="3748054" y="0"/>
                  </a:lnTo>
                  <a:lnTo>
                    <a:pt x="3748054" y="6564160"/>
                  </a:lnTo>
                  <a:lnTo>
                    <a:pt x="0" y="6564160"/>
                  </a:lnTo>
                  <a:lnTo>
                    <a:pt x="0" y="0"/>
                  </a:lnTo>
                  <a:close/>
                </a:path>
              </a:pathLst>
            </a:custGeom>
            <a:blipFill>
              <a:blip r:embed="rId7"/>
              <a:stretch>
                <a:fillRect/>
              </a:stretch>
            </a:blipFill>
          </p:spPr>
        </p:sp>
        <p:sp>
          <p:nvSpPr>
            <p:cNvPr id="10" name="Freeform 10"/>
            <p:cNvSpPr/>
            <p:nvPr/>
          </p:nvSpPr>
          <p:spPr>
            <a:xfrm>
              <a:off x="7273523" y="0"/>
              <a:ext cx="4694201" cy="6524143"/>
            </a:xfrm>
            <a:custGeom>
              <a:avLst/>
              <a:gdLst/>
              <a:ahLst/>
              <a:cxnLst/>
              <a:rect l="l" t="t" r="r" b="b"/>
              <a:pathLst>
                <a:path w="4694201" h="6524143">
                  <a:moveTo>
                    <a:pt x="0" y="0"/>
                  </a:moveTo>
                  <a:lnTo>
                    <a:pt x="4694200" y="0"/>
                  </a:lnTo>
                  <a:lnTo>
                    <a:pt x="4694200" y="6524143"/>
                  </a:lnTo>
                  <a:lnTo>
                    <a:pt x="0" y="6524143"/>
                  </a:lnTo>
                  <a:lnTo>
                    <a:pt x="0" y="0"/>
                  </a:lnTo>
                  <a:close/>
                </a:path>
              </a:pathLst>
            </a:custGeom>
            <a:blipFill>
              <a:blip r:embed="rId8"/>
              <a:stretch>
                <a:fillRect/>
              </a:stretch>
            </a:blipFill>
          </p:spPr>
        </p:sp>
      </p:grpSp>
      <p:sp>
        <p:nvSpPr>
          <p:cNvPr id="11" name="TextBox 11"/>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CLUSTERING</a:t>
            </a:r>
          </a:p>
        </p:txBody>
      </p:sp>
      <p:sp>
        <p:nvSpPr>
          <p:cNvPr id="12" name="TextBox 12"/>
          <p:cNvSpPr txBox="1"/>
          <p:nvPr/>
        </p:nvSpPr>
        <p:spPr>
          <a:xfrm>
            <a:off x="1028700" y="1581153"/>
            <a:ext cx="9488214"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KMEANS CLUSTER SAMPLES</a:t>
            </a:r>
          </a:p>
        </p:txBody>
      </p:sp>
      <p:sp>
        <p:nvSpPr>
          <p:cNvPr id="13" name="TextBox 13"/>
          <p:cNvSpPr txBox="1"/>
          <p:nvPr/>
        </p:nvSpPr>
        <p:spPr>
          <a:xfrm>
            <a:off x="1028700" y="2411002"/>
            <a:ext cx="14667885"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Looking at our most consistent cluster according to our Silhouette Score, K = 2</a:t>
            </a:r>
          </a:p>
        </p:txBody>
      </p:sp>
      <p:sp>
        <p:nvSpPr>
          <p:cNvPr id="14" name="TextBox 14"/>
          <p:cNvSpPr txBox="1"/>
          <p:nvPr/>
        </p:nvSpPr>
        <p:spPr>
          <a:xfrm>
            <a:off x="4165451" y="2877242"/>
            <a:ext cx="1555539" cy="409090"/>
          </a:xfrm>
          <a:prstGeom prst="rect">
            <a:avLst/>
          </a:prstGeom>
        </p:spPr>
        <p:txBody>
          <a:bodyPr lIns="0" tIns="0" rIns="0" bIns="0" rtlCol="0" anchor="t">
            <a:spAutoFit/>
          </a:bodyPr>
          <a:lstStyle/>
          <a:p>
            <a:pPr algn="ctr">
              <a:lnSpc>
                <a:spcPts val="3176"/>
              </a:lnSpc>
              <a:spcBef>
                <a:spcPct val="0"/>
              </a:spcBef>
            </a:pPr>
            <a:r>
              <a:rPr lang="en-US" sz="2269">
                <a:solidFill>
                  <a:srgbClr val="000000"/>
                </a:solidFill>
                <a:latin typeface="Poppins Bold Italics"/>
              </a:rPr>
              <a:t>Cluster 1</a:t>
            </a:r>
          </a:p>
        </p:txBody>
      </p:sp>
      <p:sp>
        <p:nvSpPr>
          <p:cNvPr id="15" name="TextBox 15"/>
          <p:cNvSpPr txBox="1"/>
          <p:nvPr/>
        </p:nvSpPr>
        <p:spPr>
          <a:xfrm>
            <a:off x="12854127" y="2877242"/>
            <a:ext cx="1555539" cy="409090"/>
          </a:xfrm>
          <a:prstGeom prst="rect">
            <a:avLst/>
          </a:prstGeom>
        </p:spPr>
        <p:txBody>
          <a:bodyPr lIns="0" tIns="0" rIns="0" bIns="0" rtlCol="0" anchor="t">
            <a:spAutoFit/>
          </a:bodyPr>
          <a:lstStyle/>
          <a:p>
            <a:pPr algn="ctr">
              <a:lnSpc>
                <a:spcPts val="3176"/>
              </a:lnSpc>
              <a:spcBef>
                <a:spcPct val="0"/>
              </a:spcBef>
            </a:pPr>
            <a:r>
              <a:rPr lang="en-US" sz="2269">
                <a:solidFill>
                  <a:srgbClr val="000000"/>
                </a:solidFill>
                <a:latin typeface="Poppins Bold Italics"/>
              </a:rPr>
              <a:t>Cluster 2</a:t>
            </a:r>
          </a:p>
        </p:txBody>
      </p:sp>
      <p:sp>
        <p:nvSpPr>
          <p:cNvPr id="16" name="AutoShape 16"/>
          <p:cNvSpPr/>
          <p:nvPr/>
        </p:nvSpPr>
        <p:spPr>
          <a:xfrm flipV="1">
            <a:off x="9029668" y="2943917"/>
            <a:ext cx="0" cy="5514283"/>
          </a:xfrm>
          <a:prstGeom prst="line">
            <a:avLst/>
          </a:prstGeom>
          <a:ln w="38100" cap="flat">
            <a:solidFill>
              <a:srgbClr val="000000"/>
            </a:solidFill>
            <a:prstDash val="solid"/>
            <a:headEnd type="none" w="sm" len="sm"/>
            <a:tailEnd type="none" w="sm" len="sm"/>
          </a:ln>
        </p:spPr>
      </p:sp>
      <p:sp>
        <p:nvSpPr>
          <p:cNvPr id="17" name="TextBox 17"/>
          <p:cNvSpPr txBox="1"/>
          <p:nvPr/>
        </p:nvSpPr>
        <p:spPr>
          <a:xfrm>
            <a:off x="1695725" y="8515350"/>
            <a:ext cx="14667885" cy="1609240"/>
          </a:xfrm>
          <a:prstGeom prst="rect">
            <a:avLst/>
          </a:prstGeom>
        </p:spPr>
        <p:txBody>
          <a:bodyPr lIns="0" tIns="0" rIns="0" bIns="0" rtlCol="0" anchor="t">
            <a:spAutoFit/>
          </a:bodyPr>
          <a:lstStyle/>
          <a:p>
            <a:pPr algn="ctr">
              <a:lnSpc>
                <a:spcPts val="3176"/>
              </a:lnSpc>
              <a:spcBef>
                <a:spcPct val="0"/>
              </a:spcBef>
            </a:pPr>
            <a:r>
              <a:rPr lang="en-US" sz="2269">
                <a:solidFill>
                  <a:srgbClr val="000000"/>
                </a:solidFill>
                <a:latin typeface="Poppins Italics"/>
              </a:rPr>
              <a:t>Hard to tell without listening to the music, but seems to be grouped by mood - We have some odd mixes together though such as Death Metal and Disney (not shown here, but this is a common occurrence among other K sizes). KMeans seems to generalize into two large moods: more moody music, slower and more upbeat music.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028700" y="3694487"/>
            <a:ext cx="6991132" cy="5355998"/>
          </a:xfrm>
          <a:custGeom>
            <a:avLst/>
            <a:gdLst/>
            <a:ahLst/>
            <a:cxnLst/>
            <a:rect l="l" t="t" r="r" b="b"/>
            <a:pathLst>
              <a:path w="6991132" h="5355998">
                <a:moveTo>
                  <a:pt x="0" y="0"/>
                </a:moveTo>
                <a:lnTo>
                  <a:pt x="6991132" y="0"/>
                </a:lnTo>
                <a:lnTo>
                  <a:pt x="6991132" y="5355998"/>
                </a:lnTo>
                <a:lnTo>
                  <a:pt x="0" y="5355998"/>
                </a:lnTo>
                <a:lnTo>
                  <a:pt x="0" y="0"/>
                </a:lnTo>
                <a:close/>
              </a:path>
            </a:pathLst>
          </a:custGeom>
          <a:blipFill>
            <a:blip r:embed="rId3"/>
            <a:stretch>
              <a:fillRect l="-8788" t="-6500"/>
            </a:stretch>
          </a:blipFill>
        </p:spPr>
      </p:sp>
      <p:sp>
        <p:nvSpPr>
          <p:cNvPr id="4" name="Freeform 4"/>
          <p:cNvSpPr/>
          <p:nvPr/>
        </p:nvSpPr>
        <p:spPr>
          <a:xfrm>
            <a:off x="10265396" y="3694487"/>
            <a:ext cx="6993904" cy="5327769"/>
          </a:xfrm>
          <a:custGeom>
            <a:avLst/>
            <a:gdLst/>
            <a:ahLst/>
            <a:cxnLst/>
            <a:rect l="l" t="t" r="r" b="b"/>
            <a:pathLst>
              <a:path w="6993904" h="5327769">
                <a:moveTo>
                  <a:pt x="0" y="0"/>
                </a:moveTo>
                <a:lnTo>
                  <a:pt x="6993904" y="0"/>
                </a:lnTo>
                <a:lnTo>
                  <a:pt x="6993904" y="5327769"/>
                </a:lnTo>
                <a:lnTo>
                  <a:pt x="0" y="5327769"/>
                </a:lnTo>
                <a:lnTo>
                  <a:pt x="0" y="0"/>
                </a:lnTo>
                <a:close/>
              </a:path>
            </a:pathLst>
          </a:custGeom>
          <a:blipFill>
            <a:blip r:embed="rId4"/>
            <a:stretch>
              <a:fillRect l="-8745" t="-7065"/>
            </a:stretch>
          </a:blipFill>
        </p:spPr>
      </p:sp>
      <p:sp>
        <p:nvSpPr>
          <p:cNvPr id="5" name="TextBox 5"/>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CLUSTERING</a:t>
            </a:r>
          </a:p>
        </p:txBody>
      </p:sp>
      <p:sp>
        <p:nvSpPr>
          <p:cNvPr id="6" name="TextBox 6"/>
          <p:cNvSpPr txBox="1"/>
          <p:nvPr/>
        </p:nvSpPr>
        <p:spPr>
          <a:xfrm>
            <a:off x="1028700" y="1581153"/>
            <a:ext cx="14667885"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HIERARCHIAL AGGLOMERATIVE - WARD’S LINKAGE</a:t>
            </a:r>
          </a:p>
        </p:txBody>
      </p:sp>
      <p:sp>
        <p:nvSpPr>
          <p:cNvPr id="7" name="TextBox 7"/>
          <p:cNvSpPr txBox="1"/>
          <p:nvPr/>
        </p:nvSpPr>
        <p:spPr>
          <a:xfrm>
            <a:off x="1028700" y="2420527"/>
            <a:ext cx="14667885" cy="350035"/>
          </a:xfrm>
          <a:prstGeom prst="rect">
            <a:avLst/>
          </a:prstGeom>
        </p:spPr>
        <p:txBody>
          <a:bodyPr lIns="0" tIns="0" rIns="0" bIns="0" rtlCol="0" anchor="t">
            <a:spAutoFit/>
          </a:bodyPr>
          <a:lstStyle/>
          <a:p>
            <a:pPr>
              <a:lnSpc>
                <a:spcPts val="2756"/>
              </a:lnSpc>
              <a:spcBef>
                <a:spcPct val="0"/>
              </a:spcBef>
            </a:pPr>
            <a:r>
              <a:rPr lang="en-US" sz="1969">
                <a:solidFill>
                  <a:srgbClr val="000000"/>
                </a:solidFill>
                <a:latin typeface="Poppins Bold Italics"/>
              </a:rPr>
              <a:t>Showing Original as a Benchmark &amp; Highest Cophenetic Correlation Coefficient as the Plots Do Not Vary Much </a:t>
            </a:r>
          </a:p>
        </p:txBody>
      </p:sp>
      <p:sp>
        <p:nvSpPr>
          <p:cNvPr id="8" name="TextBox 8"/>
          <p:cNvSpPr txBox="1"/>
          <p:nvPr/>
        </p:nvSpPr>
        <p:spPr>
          <a:xfrm>
            <a:off x="1451295" y="4143082"/>
            <a:ext cx="3892482" cy="276224"/>
          </a:xfrm>
          <a:prstGeom prst="rect">
            <a:avLst/>
          </a:prstGeom>
        </p:spPr>
        <p:txBody>
          <a:bodyPr lIns="0" tIns="0" rIns="0" bIns="0" rtlCol="0" anchor="t">
            <a:spAutoFit/>
          </a:bodyPr>
          <a:lstStyle/>
          <a:p>
            <a:pPr algn="ctr">
              <a:lnSpc>
                <a:spcPts val="2100"/>
              </a:lnSpc>
            </a:pPr>
            <a:r>
              <a:rPr lang="en-US" sz="1500">
                <a:solidFill>
                  <a:srgbClr val="000000"/>
                </a:solidFill>
                <a:latin typeface="Poppins"/>
              </a:rPr>
              <a:t>Cophenetic Correlation Coefficient = .52</a:t>
            </a:r>
          </a:p>
        </p:txBody>
      </p:sp>
      <p:sp>
        <p:nvSpPr>
          <p:cNvPr id="9" name="TextBox 9"/>
          <p:cNvSpPr txBox="1"/>
          <p:nvPr/>
        </p:nvSpPr>
        <p:spPr>
          <a:xfrm>
            <a:off x="10710966" y="4143082"/>
            <a:ext cx="3892482" cy="276224"/>
          </a:xfrm>
          <a:prstGeom prst="rect">
            <a:avLst/>
          </a:prstGeom>
        </p:spPr>
        <p:txBody>
          <a:bodyPr lIns="0" tIns="0" rIns="0" bIns="0" rtlCol="0" anchor="t">
            <a:spAutoFit/>
          </a:bodyPr>
          <a:lstStyle/>
          <a:p>
            <a:pPr algn="ctr">
              <a:lnSpc>
                <a:spcPts val="2100"/>
              </a:lnSpc>
            </a:pPr>
            <a:r>
              <a:rPr lang="en-US" sz="1500">
                <a:solidFill>
                  <a:srgbClr val="000000"/>
                </a:solidFill>
                <a:latin typeface="Poppins"/>
              </a:rPr>
              <a:t>Cophenetic Correlation Coefficient = .74</a:t>
            </a:r>
          </a:p>
        </p:txBody>
      </p:sp>
      <p:sp>
        <p:nvSpPr>
          <p:cNvPr id="10" name="TextBox 10"/>
          <p:cNvSpPr txBox="1"/>
          <p:nvPr/>
        </p:nvSpPr>
        <p:spPr>
          <a:xfrm>
            <a:off x="1028700" y="2713412"/>
            <a:ext cx="14667885" cy="692935"/>
          </a:xfrm>
          <a:prstGeom prst="rect">
            <a:avLst/>
          </a:prstGeom>
        </p:spPr>
        <p:txBody>
          <a:bodyPr lIns="0" tIns="0" rIns="0" bIns="0" rtlCol="0" anchor="t">
            <a:spAutoFit/>
          </a:bodyPr>
          <a:lstStyle/>
          <a:p>
            <a:pPr>
              <a:lnSpc>
                <a:spcPts val="2756"/>
              </a:lnSpc>
              <a:spcBef>
                <a:spcPct val="0"/>
              </a:spcBef>
            </a:pPr>
            <a:r>
              <a:rPr lang="en-US" sz="1969">
                <a:solidFill>
                  <a:srgbClr val="000000"/>
                </a:solidFill>
                <a:latin typeface="Poppins Italics"/>
              </a:rPr>
              <a:t>Note: Cophenetic Correlation Coefficient is a measure of how concise and good our clusters are given distance and dissimilarity in relation to the distance between the original data points. </a:t>
            </a:r>
          </a:p>
        </p:txBody>
      </p:sp>
      <p:sp>
        <p:nvSpPr>
          <p:cNvPr id="11" name="TextBox 11"/>
          <p:cNvSpPr txBox="1"/>
          <p:nvPr/>
        </p:nvSpPr>
        <p:spPr>
          <a:xfrm>
            <a:off x="1810057" y="9117160"/>
            <a:ext cx="14667885" cy="692935"/>
          </a:xfrm>
          <a:prstGeom prst="rect">
            <a:avLst/>
          </a:prstGeom>
        </p:spPr>
        <p:txBody>
          <a:bodyPr lIns="0" tIns="0" rIns="0" bIns="0" rtlCol="0" anchor="t">
            <a:spAutoFit/>
          </a:bodyPr>
          <a:lstStyle/>
          <a:p>
            <a:pPr algn="ctr">
              <a:lnSpc>
                <a:spcPts val="2756"/>
              </a:lnSpc>
              <a:spcBef>
                <a:spcPct val="0"/>
              </a:spcBef>
            </a:pPr>
            <a:r>
              <a:rPr lang="en-US" sz="1969">
                <a:solidFill>
                  <a:srgbClr val="000000"/>
                </a:solidFill>
                <a:latin typeface="Poppins Italics"/>
              </a:rPr>
              <a:t>Here, we can see that our Hierarchical clustering clustered our music in a similar way to KMeans where the groups are moods. Looking more into the samples, we can see that it is still representative of mood rather than genre.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CLUSTERING</a:t>
            </a:r>
          </a:p>
        </p:txBody>
      </p:sp>
      <p:sp>
        <p:nvSpPr>
          <p:cNvPr id="4" name="TextBox 4"/>
          <p:cNvSpPr txBox="1"/>
          <p:nvPr/>
        </p:nvSpPr>
        <p:spPr>
          <a:xfrm>
            <a:off x="1028700" y="1581153"/>
            <a:ext cx="14667885"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OVERVIEW</a:t>
            </a:r>
          </a:p>
        </p:txBody>
      </p:sp>
      <p:sp>
        <p:nvSpPr>
          <p:cNvPr id="5" name="TextBox 5"/>
          <p:cNvSpPr txBox="1"/>
          <p:nvPr/>
        </p:nvSpPr>
        <p:spPr>
          <a:xfrm>
            <a:off x="1028700" y="2611027"/>
            <a:ext cx="14667885" cy="475130"/>
          </a:xfrm>
          <a:prstGeom prst="rect">
            <a:avLst/>
          </a:prstGeom>
        </p:spPr>
        <p:txBody>
          <a:bodyPr lIns="0" tIns="0" rIns="0" bIns="0" rtlCol="0" anchor="t">
            <a:spAutoFit/>
          </a:bodyPr>
          <a:lstStyle/>
          <a:p>
            <a:pPr>
              <a:lnSpc>
                <a:spcPts val="3736"/>
              </a:lnSpc>
              <a:spcBef>
                <a:spcPct val="0"/>
              </a:spcBef>
            </a:pPr>
            <a:r>
              <a:rPr lang="en-US" sz="2669">
                <a:solidFill>
                  <a:srgbClr val="000000"/>
                </a:solidFill>
                <a:latin typeface="Poppins Bold Italics"/>
              </a:rPr>
              <a:t>KMeans</a:t>
            </a:r>
          </a:p>
        </p:txBody>
      </p:sp>
      <p:sp>
        <p:nvSpPr>
          <p:cNvPr id="6" name="TextBox 6"/>
          <p:cNvSpPr txBox="1"/>
          <p:nvPr/>
        </p:nvSpPr>
        <p:spPr>
          <a:xfrm>
            <a:off x="1028700" y="3037262"/>
            <a:ext cx="14454209" cy="228663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Poppins"/>
              </a:rPr>
              <a:t>Cluster groups were consistent and expected</a:t>
            </a:r>
          </a:p>
          <a:p>
            <a:pPr marL="561344" lvl="1" indent="-280672">
              <a:lnSpc>
                <a:spcPts val="3640"/>
              </a:lnSpc>
              <a:buFont typeface="Arial"/>
              <a:buChar char="•"/>
            </a:pPr>
            <a:r>
              <a:rPr lang="en-US" sz="2600">
                <a:solidFill>
                  <a:srgbClr val="000000"/>
                </a:solidFill>
                <a:latin typeface="Poppins"/>
              </a:rPr>
              <a:t>As we go up in K size we lose consistency, but not too much</a:t>
            </a:r>
          </a:p>
          <a:p>
            <a:pPr marL="561344" lvl="1" indent="-280672">
              <a:lnSpc>
                <a:spcPts val="3640"/>
              </a:lnSpc>
              <a:buFont typeface="Arial"/>
              <a:buChar char="•"/>
            </a:pPr>
            <a:r>
              <a:rPr lang="en-US" sz="2600">
                <a:solidFill>
                  <a:srgbClr val="000000"/>
                </a:solidFill>
                <a:latin typeface="Poppins"/>
              </a:rPr>
              <a:t>Playlists would be mixes of moods</a:t>
            </a:r>
          </a:p>
          <a:p>
            <a:pPr marL="561344" lvl="1" indent="-280672">
              <a:lnSpc>
                <a:spcPts val="3640"/>
              </a:lnSpc>
              <a:buFont typeface="Arial"/>
              <a:buChar char="•"/>
            </a:pPr>
            <a:r>
              <a:rPr lang="en-US" sz="2600">
                <a:solidFill>
                  <a:srgbClr val="000000"/>
                </a:solidFill>
                <a:latin typeface="Poppins"/>
              </a:rPr>
              <a:t>In the future we can work towards looking into different ways to store music data to get more detailed groupings of moods within playlists</a:t>
            </a:r>
          </a:p>
        </p:txBody>
      </p:sp>
      <p:sp>
        <p:nvSpPr>
          <p:cNvPr id="7" name="TextBox 7"/>
          <p:cNvSpPr txBox="1"/>
          <p:nvPr/>
        </p:nvSpPr>
        <p:spPr>
          <a:xfrm>
            <a:off x="1028700" y="5581071"/>
            <a:ext cx="14667885" cy="475130"/>
          </a:xfrm>
          <a:prstGeom prst="rect">
            <a:avLst/>
          </a:prstGeom>
        </p:spPr>
        <p:txBody>
          <a:bodyPr lIns="0" tIns="0" rIns="0" bIns="0" rtlCol="0" anchor="t">
            <a:spAutoFit/>
          </a:bodyPr>
          <a:lstStyle/>
          <a:p>
            <a:pPr>
              <a:lnSpc>
                <a:spcPts val="3736"/>
              </a:lnSpc>
              <a:spcBef>
                <a:spcPct val="0"/>
              </a:spcBef>
            </a:pPr>
            <a:r>
              <a:rPr lang="en-US" sz="2669">
                <a:solidFill>
                  <a:srgbClr val="000000"/>
                </a:solidFill>
                <a:latin typeface="Poppins Bold Italics"/>
              </a:rPr>
              <a:t>Agglomerative Hierarchical - Ward’s Linkage</a:t>
            </a:r>
          </a:p>
        </p:txBody>
      </p:sp>
      <p:sp>
        <p:nvSpPr>
          <p:cNvPr id="8" name="TextBox 8"/>
          <p:cNvSpPr txBox="1"/>
          <p:nvPr/>
        </p:nvSpPr>
        <p:spPr>
          <a:xfrm>
            <a:off x="1028700" y="6007306"/>
            <a:ext cx="14454209" cy="3658235"/>
          </a:xfrm>
          <a:prstGeom prst="rect">
            <a:avLst/>
          </a:prstGeom>
        </p:spPr>
        <p:txBody>
          <a:bodyPr lIns="0" tIns="0" rIns="0" bIns="0" rtlCol="0" anchor="t">
            <a:spAutoFit/>
          </a:bodyPr>
          <a:lstStyle/>
          <a:p>
            <a:pPr marL="561344" lvl="1" indent="-280672">
              <a:lnSpc>
                <a:spcPts val="3640"/>
              </a:lnSpc>
              <a:buFont typeface="Arial"/>
              <a:buChar char="•"/>
            </a:pPr>
            <a:r>
              <a:rPr lang="en-US" sz="2600">
                <a:solidFill>
                  <a:srgbClr val="000000"/>
                </a:solidFill>
                <a:latin typeface="Poppins"/>
              </a:rPr>
              <a:t>Results unexpected - expected groupings to be based more on genre but in hindsight, it makes sense that we have groupings based on mood due to how detailed our attributes are</a:t>
            </a:r>
          </a:p>
          <a:p>
            <a:pPr marL="561344" lvl="1" indent="-280672">
              <a:lnSpc>
                <a:spcPts val="3640"/>
              </a:lnSpc>
              <a:buFont typeface="Arial"/>
              <a:buChar char="•"/>
            </a:pPr>
            <a:r>
              <a:rPr lang="en-US" sz="2600">
                <a:solidFill>
                  <a:srgbClr val="000000"/>
                </a:solidFill>
                <a:latin typeface="Poppins"/>
              </a:rPr>
              <a:t>Despite unexpected results, our clusters are still very cohesive - possibly more cohesive than KMeans clustering given our large Cophenetic Correlation Coefficient (.74 w/ 3 PCA Dataset)</a:t>
            </a:r>
          </a:p>
          <a:p>
            <a:pPr marL="561344" lvl="1" indent="-280672">
              <a:lnSpc>
                <a:spcPts val="3640"/>
              </a:lnSpc>
              <a:buFont typeface="Arial"/>
              <a:buChar char="•"/>
            </a:pPr>
            <a:r>
              <a:rPr lang="en-US" sz="2600">
                <a:solidFill>
                  <a:srgbClr val="000000"/>
                </a:solidFill>
                <a:latin typeface="Poppins"/>
              </a:rPr>
              <a:t>Again, might be viable to look into different attributes/music data to get closer to clusters of actual genres, even if the genres are defined on their mood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CLUSTERING</a:t>
            </a:r>
          </a:p>
        </p:txBody>
      </p:sp>
      <p:sp>
        <p:nvSpPr>
          <p:cNvPr id="4" name="TextBox 4"/>
          <p:cNvSpPr txBox="1"/>
          <p:nvPr/>
        </p:nvSpPr>
        <p:spPr>
          <a:xfrm>
            <a:off x="1028700" y="1581153"/>
            <a:ext cx="14667885"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OVERVIEW</a:t>
            </a:r>
          </a:p>
        </p:txBody>
      </p:sp>
      <p:sp>
        <p:nvSpPr>
          <p:cNvPr id="5" name="TextBox 5"/>
          <p:cNvSpPr txBox="1"/>
          <p:nvPr/>
        </p:nvSpPr>
        <p:spPr>
          <a:xfrm>
            <a:off x="1028700" y="2611027"/>
            <a:ext cx="14667885" cy="475130"/>
          </a:xfrm>
          <a:prstGeom prst="rect">
            <a:avLst/>
          </a:prstGeom>
        </p:spPr>
        <p:txBody>
          <a:bodyPr lIns="0" tIns="0" rIns="0" bIns="0" rtlCol="0" anchor="t">
            <a:spAutoFit/>
          </a:bodyPr>
          <a:lstStyle/>
          <a:p>
            <a:pPr>
              <a:lnSpc>
                <a:spcPts val="3736"/>
              </a:lnSpc>
              <a:spcBef>
                <a:spcPct val="0"/>
              </a:spcBef>
            </a:pPr>
            <a:r>
              <a:rPr lang="en-US" sz="2669">
                <a:solidFill>
                  <a:srgbClr val="000000"/>
                </a:solidFill>
                <a:latin typeface="Poppins Bold Italics"/>
              </a:rPr>
              <a:t>Future Developments</a:t>
            </a:r>
          </a:p>
        </p:txBody>
      </p:sp>
      <p:sp>
        <p:nvSpPr>
          <p:cNvPr id="6" name="TextBox 6"/>
          <p:cNvSpPr txBox="1"/>
          <p:nvPr/>
        </p:nvSpPr>
        <p:spPr>
          <a:xfrm>
            <a:off x="1028700" y="3008687"/>
            <a:ext cx="16230600" cy="6531610"/>
          </a:xfrm>
          <a:prstGeom prst="rect">
            <a:avLst/>
          </a:prstGeom>
        </p:spPr>
        <p:txBody>
          <a:bodyPr lIns="0" tIns="0" rIns="0" bIns="0" rtlCol="0" anchor="t">
            <a:spAutoFit/>
          </a:bodyPr>
          <a:lstStyle/>
          <a:p>
            <a:pPr marL="669291" lvl="1" indent="-334646">
              <a:lnSpc>
                <a:spcPts val="4340"/>
              </a:lnSpc>
              <a:buFont typeface="Arial"/>
              <a:buChar char="•"/>
            </a:pPr>
            <a:r>
              <a:rPr lang="en-US" sz="3100">
                <a:solidFill>
                  <a:srgbClr val="000000"/>
                </a:solidFill>
                <a:latin typeface="Poppins"/>
              </a:rPr>
              <a:t>Looking into different types of Spotify datasets/attributes (if applicable) to get different views of the music, possibly even directly porting their API into our analysis to play with different sections of the data.</a:t>
            </a:r>
          </a:p>
          <a:p>
            <a:pPr marL="669291" lvl="1" indent="-334646">
              <a:lnSpc>
                <a:spcPts val="4340"/>
              </a:lnSpc>
              <a:buFont typeface="Arial"/>
              <a:buChar char="•"/>
            </a:pPr>
            <a:r>
              <a:rPr lang="en-US" sz="3100">
                <a:solidFill>
                  <a:srgbClr val="000000"/>
                </a:solidFill>
                <a:latin typeface="Poppins"/>
              </a:rPr>
              <a:t>Overall, looking into ways in which we can get our models to not generalize too much to get different, more detailed groups of the different moods that can be found within a given playlist</a:t>
            </a:r>
          </a:p>
          <a:p>
            <a:pPr marL="669291" lvl="1" indent="-334646">
              <a:lnSpc>
                <a:spcPts val="4340"/>
              </a:lnSpc>
              <a:buFont typeface="Arial"/>
              <a:buChar char="•"/>
            </a:pPr>
            <a:r>
              <a:rPr lang="en-US" sz="3100">
                <a:solidFill>
                  <a:srgbClr val="000000"/>
                </a:solidFill>
                <a:latin typeface="Poppins"/>
              </a:rPr>
              <a:t>Possibly pursuing a survey study to understand listening behavior more as there is a lack of information surrounding how users make and interact with playlists on the app. This would give us more insight into listening habits and can help us not only support our claims of playlist making being hard to do but also to identify other vulnerabilities and inefficiencies within the app experience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D760"/>
        </a:solidFill>
        <a:effectLst/>
      </p:bgPr>
    </p:bg>
    <p:spTree>
      <p:nvGrpSpPr>
        <p:cNvPr id="1" name=""/>
        <p:cNvGrpSpPr/>
        <p:nvPr/>
      </p:nvGrpSpPr>
      <p:grpSpPr>
        <a:xfrm>
          <a:off x="0" y="0"/>
          <a:ext cx="0" cy="0"/>
          <a:chOff x="0" y="0"/>
          <a:chExt cx="0" cy="0"/>
        </a:xfrm>
      </p:grpSpPr>
      <p:sp>
        <p:nvSpPr>
          <p:cNvPr id="2" name="TextBox 2"/>
          <p:cNvSpPr txBox="1"/>
          <p:nvPr/>
        </p:nvSpPr>
        <p:spPr>
          <a:xfrm>
            <a:off x="4740622" y="4071290"/>
            <a:ext cx="8806755" cy="1925345"/>
          </a:xfrm>
          <a:prstGeom prst="rect">
            <a:avLst/>
          </a:prstGeom>
        </p:spPr>
        <p:txBody>
          <a:bodyPr lIns="0" tIns="0" rIns="0" bIns="0" rtlCol="0" anchor="t">
            <a:spAutoFit/>
          </a:bodyPr>
          <a:lstStyle/>
          <a:p>
            <a:pPr algn="ctr">
              <a:lnSpc>
                <a:spcPts val="15678"/>
              </a:lnSpc>
            </a:pPr>
            <a:r>
              <a:rPr lang="en-US" sz="11199">
                <a:solidFill>
                  <a:srgbClr val="000000"/>
                </a:solidFill>
                <a:latin typeface="Loubag Bold"/>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5272" y="-896443"/>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solidFill>
              <a:srgbClr val="1ED760"/>
            </a:soli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505147" y="925830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00578" y="407424"/>
            <a:ext cx="4272294" cy="4255182"/>
          </a:xfrm>
          <a:custGeom>
            <a:avLst/>
            <a:gdLst/>
            <a:ahLst/>
            <a:cxnLst/>
            <a:rect l="l" t="t" r="r" b="b"/>
            <a:pathLst>
              <a:path w="4272294" h="4255182">
                <a:moveTo>
                  <a:pt x="0" y="0"/>
                </a:moveTo>
                <a:lnTo>
                  <a:pt x="4272294" y="0"/>
                </a:lnTo>
                <a:lnTo>
                  <a:pt x="4272294" y="4255181"/>
                </a:lnTo>
                <a:lnTo>
                  <a:pt x="0" y="4255181"/>
                </a:lnTo>
                <a:lnTo>
                  <a:pt x="0" y="0"/>
                </a:lnTo>
                <a:close/>
              </a:path>
            </a:pathLst>
          </a:custGeom>
          <a:blipFill>
            <a:blip r:embed="rId2"/>
            <a:stretch>
              <a:fillRect/>
            </a:stretch>
          </a:blipFill>
        </p:spPr>
      </p:sp>
      <p:sp>
        <p:nvSpPr>
          <p:cNvPr id="9" name="Freeform 9"/>
          <p:cNvSpPr/>
          <p:nvPr/>
        </p:nvSpPr>
        <p:spPr>
          <a:xfrm>
            <a:off x="13402939" y="5003118"/>
            <a:ext cx="3856361" cy="4255182"/>
          </a:xfrm>
          <a:custGeom>
            <a:avLst/>
            <a:gdLst/>
            <a:ahLst/>
            <a:cxnLst/>
            <a:rect l="l" t="t" r="r" b="b"/>
            <a:pathLst>
              <a:path w="3856361" h="4255182">
                <a:moveTo>
                  <a:pt x="0" y="0"/>
                </a:moveTo>
                <a:lnTo>
                  <a:pt x="3856361" y="0"/>
                </a:lnTo>
                <a:lnTo>
                  <a:pt x="3856361" y="4255182"/>
                </a:lnTo>
                <a:lnTo>
                  <a:pt x="0" y="4255182"/>
                </a:lnTo>
                <a:lnTo>
                  <a:pt x="0" y="0"/>
                </a:lnTo>
                <a:close/>
              </a:path>
            </a:pathLst>
          </a:custGeom>
          <a:blipFill>
            <a:blip r:embed="rId3"/>
            <a:stretch>
              <a:fillRect/>
            </a:stretch>
          </a:blipFill>
        </p:spPr>
      </p:sp>
      <p:sp>
        <p:nvSpPr>
          <p:cNvPr id="10" name="Freeform 10"/>
          <p:cNvSpPr/>
          <p:nvPr/>
        </p:nvSpPr>
        <p:spPr>
          <a:xfrm>
            <a:off x="14924938" y="1211498"/>
            <a:ext cx="6169379" cy="2647033"/>
          </a:xfrm>
          <a:custGeom>
            <a:avLst/>
            <a:gdLst/>
            <a:ahLst/>
            <a:cxnLst/>
            <a:rect l="l" t="t" r="r" b="b"/>
            <a:pathLst>
              <a:path w="6169379" h="2647033">
                <a:moveTo>
                  <a:pt x="0" y="0"/>
                </a:moveTo>
                <a:lnTo>
                  <a:pt x="6169379" y="0"/>
                </a:lnTo>
                <a:lnTo>
                  <a:pt x="6169379" y="2647033"/>
                </a:lnTo>
                <a:lnTo>
                  <a:pt x="0" y="2647033"/>
                </a:lnTo>
                <a:lnTo>
                  <a:pt x="0" y="0"/>
                </a:lnTo>
                <a:close/>
              </a:path>
            </a:pathLst>
          </a:custGeom>
          <a:blipFill>
            <a:blip r:embed="rId4"/>
            <a:stretch>
              <a:fillRect/>
            </a:stretch>
          </a:blipFill>
        </p:spPr>
      </p:sp>
      <p:sp>
        <p:nvSpPr>
          <p:cNvPr id="11" name="Freeform 11"/>
          <p:cNvSpPr/>
          <p:nvPr/>
        </p:nvSpPr>
        <p:spPr>
          <a:xfrm>
            <a:off x="14924938" y="1879627"/>
            <a:ext cx="1812013" cy="285392"/>
          </a:xfrm>
          <a:custGeom>
            <a:avLst/>
            <a:gdLst/>
            <a:ahLst/>
            <a:cxnLst/>
            <a:rect l="l" t="t" r="r" b="b"/>
            <a:pathLst>
              <a:path w="1812013" h="285392">
                <a:moveTo>
                  <a:pt x="0" y="0"/>
                </a:moveTo>
                <a:lnTo>
                  <a:pt x="1812013" y="0"/>
                </a:lnTo>
                <a:lnTo>
                  <a:pt x="1812013" y="285392"/>
                </a:lnTo>
                <a:lnTo>
                  <a:pt x="0" y="2853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584071" y="3836134"/>
            <a:ext cx="1306394" cy="205757"/>
          </a:xfrm>
          <a:custGeom>
            <a:avLst/>
            <a:gdLst/>
            <a:ahLst/>
            <a:cxnLst/>
            <a:rect l="l" t="t" r="r" b="b"/>
            <a:pathLst>
              <a:path w="1306394" h="205757">
                <a:moveTo>
                  <a:pt x="0" y="0"/>
                </a:moveTo>
                <a:lnTo>
                  <a:pt x="1306394" y="0"/>
                </a:lnTo>
                <a:lnTo>
                  <a:pt x="1306394" y="205757"/>
                </a:lnTo>
                <a:lnTo>
                  <a:pt x="0" y="2057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3534745" y="8495120"/>
            <a:ext cx="1390193" cy="218955"/>
          </a:xfrm>
          <a:custGeom>
            <a:avLst/>
            <a:gdLst/>
            <a:ahLst/>
            <a:cxnLst/>
            <a:rect l="l" t="t" r="r" b="b"/>
            <a:pathLst>
              <a:path w="1390193" h="218955">
                <a:moveTo>
                  <a:pt x="0" y="0"/>
                </a:moveTo>
                <a:lnTo>
                  <a:pt x="1390193" y="0"/>
                </a:lnTo>
                <a:lnTo>
                  <a:pt x="1390193" y="218956"/>
                </a:lnTo>
                <a:lnTo>
                  <a:pt x="0" y="2189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9719320" y="5789334"/>
            <a:ext cx="3236099" cy="2682751"/>
          </a:xfrm>
          <a:custGeom>
            <a:avLst/>
            <a:gdLst/>
            <a:ahLst/>
            <a:cxnLst/>
            <a:rect l="l" t="t" r="r" b="b"/>
            <a:pathLst>
              <a:path w="3236099" h="2682751">
                <a:moveTo>
                  <a:pt x="0" y="0"/>
                </a:moveTo>
                <a:lnTo>
                  <a:pt x="3236100" y="0"/>
                </a:lnTo>
                <a:lnTo>
                  <a:pt x="3236100" y="2682751"/>
                </a:lnTo>
                <a:lnTo>
                  <a:pt x="0" y="2682751"/>
                </a:lnTo>
                <a:lnTo>
                  <a:pt x="0" y="0"/>
                </a:lnTo>
                <a:close/>
              </a:path>
            </a:pathLst>
          </a:custGeom>
          <a:blipFill>
            <a:blip r:embed="rId7"/>
            <a:stretch>
              <a:fillRect/>
            </a:stretch>
          </a:blipFill>
        </p:spPr>
      </p:sp>
      <p:sp>
        <p:nvSpPr>
          <p:cNvPr id="15" name="TextBox 15"/>
          <p:cNvSpPr txBox="1"/>
          <p:nvPr/>
        </p:nvSpPr>
        <p:spPr>
          <a:xfrm>
            <a:off x="1028700" y="962025"/>
            <a:ext cx="650794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BRIEF RECAP: OUR PROBLEM</a:t>
            </a:r>
          </a:p>
        </p:txBody>
      </p:sp>
      <p:sp>
        <p:nvSpPr>
          <p:cNvPr id="16" name="TextBox 16"/>
          <p:cNvSpPr txBox="1"/>
          <p:nvPr/>
        </p:nvSpPr>
        <p:spPr>
          <a:xfrm>
            <a:off x="1028700" y="1581153"/>
            <a:ext cx="8115300" cy="1563274"/>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MAKING PLAYLISTS IS HARD &amp; TIME CONSUMING</a:t>
            </a:r>
          </a:p>
        </p:txBody>
      </p:sp>
      <p:sp>
        <p:nvSpPr>
          <p:cNvPr id="17" name="TextBox 17"/>
          <p:cNvSpPr txBox="1"/>
          <p:nvPr/>
        </p:nvSpPr>
        <p:spPr>
          <a:xfrm>
            <a:off x="1028700" y="5609890"/>
            <a:ext cx="7019497" cy="1974742"/>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a:rPr>
              <a:t>This can make playlist making, an already long and tedious process, an even longer and arduous process, having to go through each song and decide if it fits the theme of the playlist you are trying to make.</a:t>
            </a:r>
          </a:p>
        </p:txBody>
      </p:sp>
      <p:sp>
        <p:nvSpPr>
          <p:cNvPr id="18" name="TextBox 18"/>
          <p:cNvSpPr txBox="1"/>
          <p:nvPr/>
        </p:nvSpPr>
        <p:spPr>
          <a:xfrm>
            <a:off x="1028700" y="3201577"/>
            <a:ext cx="7019497" cy="2367883"/>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a:rPr>
              <a:t>Although listening to and accumulating a lot of music is fun, listening to long playlists becomes harder the longer they are due to Spotify’s shuffling algorithm that isn’t truly random, resulting in users not being able to listen to all of the music they’ve accumulated.</a:t>
            </a:r>
          </a:p>
        </p:txBody>
      </p:sp>
      <p:sp>
        <p:nvSpPr>
          <p:cNvPr id="19" name="TextBox 19"/>
          <p:cNvSpPr txBox="1"/>
          <p:nvPr/>
        </p:nvSpPr>
        <p:spPr>
          <a:xfrm>
            <a:off x="1028700" y="7676671"/>
            <a:ext cx="7019497" cy="1581602"/>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a:rPr>
              <a:t>Since playlist-making takes such a long time, this sometimes deters users from making playlists to begin with, resulting in shuffling through liked songs.</a:t>
            </a:r>
          </a:p>
        </p:txBody>
      </p:sp>
      <p:sp>
        <p:nvSpPr>
          <p:cNvPr id="20" name="Freeform 20"/>
          <p:cNvSpPr/>
          <p:nvPr/>
        </p:nvSpPr>
        <p:spPr>
          <a:xfrm>
            <a:off x="9819562" y="6468262"/>
            <a:ext cx="1595107" cy="251229"/>
          </a:xfrm>
          <a:custGeom>
            <a:avLst/>
            <a:gdLst/>
            <a:ahLst/>
            <a:cxnLst/>
            <a:rect l="l" t="t" r="r" b="b"/>
            <a:pathLst>
              <a:path w="1595107" h="251229">
                <a:moveTo>
                  <a:pt x="0" y="0"/>
                </a:moveTo>
                <a:lnTo>
                  <a:pt x="1595107" y="0"/>
                </a:lnTo>
                <a:lnTo>
                  <a:pt x="1595107" y="251230"/>
                </a:lnTo>
                <a:lnTo>
                  <a:pt x="0" y="251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D760"/>
        </a:solidFill>
        <a:effectLst/>
      </p:bgPr>
    </p:bg>
    <p:spTree>
      <p:nvGrpSpPr>
        <p:cNvPr id="1" name=""/>
        <p:cNvGrpSpPr/>
        <p:nvPr/>
      </p:nvGrpSpPr>
      <p:grpSpPr>
        <a:xfrm>
          <a:off x="0" y="0"/>
          <a:ext cx="0" cy="0"/>
          <a:chOff x="0" y="0"/>
          <a:chExt cx="0" cy="0"/>
        </a:xfrm>
      </p:grpSpPr>
      <p:sp>
        <p:nvSpPr>
          <p:cNvPr id="2" name="Freeform 2"/>
          <p:cNvSpPr/>
          <p:nvPr/>
        </p:nvSpPr>
        <p:spPr>
          <a:xfrm>
            <a:off x="1375730" y="2915722"/>
            <a:ext cx="1485554" cy="1592699"/>
          </a:xfrm>
          <a:custGeom>
            <a:avLst/>
            <a:gdLst/>
            <a:ahLst/>
            <a:cxnLst/>
            <a:rect l="l" t="t" r="r" b="b"/>
            <a:pathLst>
              <a:path w="1485554" h="1592699">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059402" y="2758850"/>
            <a:ext cx="3338050" cy="1868343"/>
            <a:chOff x="0" y="0"/>
            <a:chExt cx="879157" cy="492074"/>
          </a:xfrm>
        </p:grpSpPr>
        <p:sp>
          <p:nvSpPr>
            <p:cNvPr id="4" name="Freeform 4"/>
            <p:cNvSpPr/>
            <p:nvPr/>
          </p:nvSpPr>
          <p:spPr>
            <a:xfrm>
              <a:off x="0" y="0"/>
              <a:ext cx="879157" cy="492074"/>
            </a:xfrm>
            <a:custGeom>
              <a:avLst/>
              <a:gdLst/>
              <a:ahLst/>
              <a:cxnLst/>
              <a:rect l="l" t="t" r="r" b="b"/>
              <a:pathLst>
                <a:path w="879157" h="492074">
                  <a:moveTo>
                    <a:pt x="0" y="0"/>
                  </a:moveTo>
                  <a:lnTo>
                    <a:pt x="879157" y="0"/>
                  </a:lnTo>
                  <a:lnTo>
                    <a:pt x="879157" y="492074"/>
                  </a:lnTo>
                  <a:lnTo>
                    <a:pt x="0" y="492074"/>
                  </a:lnTo>
                  <a:close/>
                </a:path>
              </a:pathLst>
            </a:custGeom>
            <a:solidFill>
              <a:srgbClr val="010101"/>
            </a:solidFill>
          </p:spPr>
        </p:sp>
        <p:sp>
          <p:nvSpPr>
            <p:cNvPr id="5" name="TextBox 5"/>
            <p:cNvSpPr txBox="1"/>
            <p:nvPr/>
          </p:nvSpPr>
          <p:spPr>
            <a:xfrm>
              <a:off x="0" y="-47625"/>
              <a:ext cx="879157" cy="53969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656518" y="2758850"/>
            <a:ext cx="3338050" cy="1868343"/>
            <a:chOff x="0" y="0"/>
            <a:chExt cx="879157" cy="492074"/>
          </a:xfrm>
        </p:grpSpPr>
        <p:sp>
          <p:nvSpPr>
            <p:cNvPr id="7" name="Freeform 7"/>
            <p:cNvSpPr/>
            <p:nvPr/>
          </p:nvSpPr>
          <p:spPr>
            <a:xfrm>
              <a:off x="0" y="0"/>
              <a:ext cx="879157" cy="492074"/>
            </a:xfrm>
            <a:custGeom>
              <a:avLst/>
              <a:gdLst/>
              <a:ahLst/>
              <a:cxnLst/>
              <a:rect l="l" t="t" r="r" b="b"/>
              <a:pathLst>
                <a:path w="879157" h="492074">
                  <a:moveTo>
                    <a:pt x="0" y="0"/>
                  </a:moveTo>
                  <a:lnTo>
                    <a:pt x="879157" y="0"/>
                  </a:lnTo>
                  <a:lnTo>
                    <a:pt x="879157" y="492074"/>
                  </a:lnTo>
                  <a:lnTo>
                    <a:pt x="0" y="492074"/>
                  </a:lnTo>
                  <a:close/>
                </a:path>
              </a:pathLst>
            </a:custGeom>
            <a:solidFill>
              <a:srgbClr val="010101"/>
            </a:solidFill>
          </p:spPr>
        </p:sp>
        <p:sp>
          <p:nvSpPr>
            <p:cNvPr id="8" name="TextBox 8"/>
            <p:cNvSpPr txBox="1"/>
            <p:nvPr/>
          </p:nvSpPr>
          <p:spPr>
            <a:xfrm>
              <a:off x="0" y="-47625"/>
              <a:ext cx="879157" cy="53969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253634" y="2758850"/>
            <a:ext cx="3338050" cy="1868343"/>
            <a:chOff x="0" y="0"/>
            <a:chExt cx="879157" cy="492074"/>
          </a:xfrm>
        </p:grpSpPr>
        <p:sp>
          <p:nvSpPr>
            <p:cNvPr id="10" name="Freeform 10"/>
            <p:cNvSpPr/>
            <p:nvPr/>
          </p:nvSpPr>
          <p:spPr>
            <a:xfrm>
              <a:off x="0" y="0"/>
              <a:ext cx="879157" cy="492074"/>
            </a:xfrm>
            <a:custGeom>
              <a:avLst/>
              <a:gdLst/>
              <a:ahLst/>
              <a:cxnLst/>
              <a:rect l="l" t="t" r="r" b="b"/>
              <a:pathLst>
                <a:path w="879157" h="492074">
                  <a:moveTo>
                    <a:pt x="0" y="0"/>
                  </a:moveTo>
                  <a:lnTo>
                    <a:pt x="879157" y="0"/>
                  </a:lnTo>
                  <a:lnTo>
                    <a:pt x="879157" y="492074"/>
                  </a:lnTo>
                  <a:lnTo>
                    <a:pt x="0" y="492074"/>
                  </a:lnTo>
                  <a:close/>
                </a:path>
              </a:pathLst>
            </a:custGeom>
            <a:solidFill>
              <a:srgbClr val="010101"/>
            </a:solidFill>
          </p:spPr>
        </p:sp>
        <p:sp>
          <p:nvSpPr>
            <p:cNvPr id="11" name="TextBox 11"/>
            <p:cNvSpPr txBox="1"/>
            <p:nvPr/>
          </p:nvSpPr>
          <p:spPr>
            <a:xfrm>
              <a:off x="0" y="-47625"/>
              <a:ext cx="879157" cy="539699"/>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7397451" y="3693021"/>
            <a:ext cx="1259067" cy="0"/>
          </a:xfrm>
          <a:prstGeom prst="line">
            <a:avLst/>
          </a:prstGeom>
          <a:ln w="38100" cap="flat">
            <a:solidFill>
              <a:srgbClr val="000000"/>
            </a:solidFill>
            <a:prstDash val="solid"/>
            <a:headEnd type="none" w="sm" len="sm"/>
            <a:tailEnd type="arrow" w="med" len="sm"/>
          </a:ln>
        </p:spPr>
      </p:sp>
      <p:sp>
        <p:nvSpPr>
          <p:cNvPr id="13" name="AutoShape 13"/>
          <p:cNvSpPr/>
          <p:nvPr/>
        </p:nvSpPr>
        <p:spPr>
          <a:xfrm flipV="1">
            <a:off x="11994567" y="3693021"/>
            <a:ext cx="1259067" cy="0"/>
          </a:xfrm>
          <a:prstGeom prst="line">
            <a:avLst/>
          </a:prstGeom>
          <a:ln w="38100" cap="flat">
            <a:solidFill>
              <a:srgbClr val="000000"/>
            </a:solidFill>
            <a:prstDash val="solid"/>
            <a:headEnd type="none" w="sm" len="sm"/>
            <a:tailEnd type="arrow" w="med" len="sm"/>
          </a:ln>
        </p:spPr>
      </p:sp>
      <p:sp>
        <p:nvSpPr>
          <p:cNvPr id="14" name="AutoShape 14"/>
          <p:cNvSpPr/>
          <p:nvPr/>
        </p:nvSpPr>
        <p:spPr>
          <a:xfrm flipV="1">
            <a:off x="2861284" y="3693021"/>
            <a:ext cx="1198118" cy="19050"/>
          </a:xfrm>
          <a:prstGeom prst="line">
            <a:avLst/>
          </a:prstGeom>
          <a:ln w="38100" cap="flat">
            <a:solidFill>
              <a:srgbClr val="000000"/>
            </a:solidFill>
            <a:prstDash val="solid"/>
            <a:headEnd type="none" w="sm" len="sm"/>
            <a:tailEnd type="arrow" w="med" len="sm"/>
          </a:ln>
        </p:spPr>
      </p:sp>
      <p:sp>
        <p:nvSpPr>
          <p:cNvPr id="15" name="Freeform 15"/>
          <p:cNvSpPr/>
          <p:nvPr/>
        </p:nvSpPr>
        <p:spPr>
          <a:xfrm rot="-5400000">
            <a:off x="9224823" y="511337"/>
            <a:ext cx="2201439" cy="10871301"/>
          </a:xfrm>
          <a:custGeom>
            <a:avLst/>
            <a:gdLst/>
            <a:ahLst/>
            <a:cxnLst/>
            <a:rect l="l" t="t" r="r" b="b"/>
            <a:pathLst>
              <a:path w="2201439" h="10871301">
                <a:moveTo>
                  <a:pt x="0" y="0"/>
                </a:moveTo>
                <a:lnTo>
                  <a:pt x="2201439" y="0"/>
                </a:lnTo>
                <a:lnTo>
                  <a:pt x="2201439" y="10871301"/>
                </a:lnTo>
                <a:lnTo>
                  <a:pt x="0" y="10871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3712371" y="409575"/>
            <a:ext cx="10863257"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Loubag Bold"/>
              </a:rPr>
              <a:t>Our Solution</a:t>
            </a:r>
          </a:p>
        </p:txBody>
      </p:sp>
      <p:sp>
        <p:nvSpPr>
          <p:cNvPr id="17" name="TextBox 17"/>
          <p:cNvSpPr txBox="1"/>
          <p:nvPr/>
        </p:nvSpPr>
        <p:spPr>
          <a:xfrm>
            <a:off x="980235" y="2278455"/>
            <a:ext cx="2276543" cy="480395"/>
          </a:xfrm>
          <a:prstGeom prst="rect">
            <a:avLst/>
          </a:prstGeom>
        </p:spPr>
        <p:txBody>
          <a:bodyPr lIns="0" tIns="0" rIns="0" bIns="0" rtlCol="0" anchor="t">
            <a:spAutoFit/>
          </a:bodyPr>
          <a:lstStyle/>
          <a:p>
            <a:pPr algn="ctr">
              <a:lnSpc>
                <a:spcPts val="3901"/>
              </a:lnSpc>
            </a:pPr>
            <a:r>
              <a:rPr lang="en-US" sz="2786">
                <a:solidFill>
                  <a:srgbClr val="000000"/>
                </a:solidFill>
                <a:latin typeface="Loubag"/>
              </a:rPr>
              <a:t>Spotify Data</a:t>
            </a:r>
          </a:p>
        </p:txBody>
      </p:sp>
      <p:sp>
        <p:nvSpPr>
          <p:cNvPr id="18" name="TextBox 18"/>
          <p:cNvSpPr txBox="1"/>
          <p:nvPr/>
        </p:nvSpPr>
        <p:spPr>
          <a:xfrm>
            <a:off x="4211793" y="3635871"/>
            <a:ext cx="3033266" cy="464821"/>
          </a:xfrm>
          <a:prstGeom prst="rect">
            <a:avLst/>
          </a:prstGeom>
        </p:spPr>
        <p:txBody>
          <a:bodyPr lIns="0" tIns="0" rIns="0" bIns="0" rtlCol="0" anchor="t">
            <a:spAutoFit/>
          </a:bodyPr>
          <a:lstStyle/>
          <a:p>
            <a:pPr algn="ctr">
              <a:lnSpc>
                <a:spcPts val="3779"/>
              </a:lnSpc>
              <a:spcBef>
                <a:spcPct val="0"/>
              </a:spcBef>
            </a:pPr>
            <a:r>
              <a:rPr lang="en-US" sz="2699">
                <a:solidFill>
                  <a:srgbClr val="FFFFFF"/>
                </a:solidFill>
                <a:latin typeface="Loubag"/>
              </a:rPr>
              <a:t>Genre Clustering</a:t>
            </a:r>
          </a:p>
        </p:txBody>
      </p:sp>
      <p:sp>
        <p:nvSpPr>
          <p:cNvPr id="19" name="TextBox 19"/>
          <p:cNvSpPr txBox="1"/>
          <p:nvPr/>
        </p:nvSpPr>
        <p:spPr>
          <a:xfrm>
            <a:off x="5104427" y="3030176"/>
            <a:ext cx="1247998"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oubag"/>
              </a:rPr>
              <a:t>Model 1:</a:t>
            </a:r>
          </a:p>
        </p:txBody>
      </p:sp>
      <p:sp>
        <p:nvSpPr>
          <p:cNvPr id="20" name="TextBox 20"/>
          <p:cNvSpPr txBox="1"/>
          <p:nvPr/>
        </p:nvSpPr>
        <p:spPr>
          <a:xfrm>
            <a:off x="8843851" y="3446959"/>
            <a:ext cx="2971346" cy="871220"/>
          </a:xfrm>
          <a:prstGeom prst="rect">
            <a:avLst/>
          </a:prstGeom>
        </p:spPr>
        <p:txBody>
          <a:bodyPr lIns="0" tIns="0" rIns="0" bIns="0" rtlCol="0" anchor="t">
            <a:spAutoFit/>
          </a:bodyPr>
          <a:lstStyle/>
          <a:p>
            <a:pPr algn="ctr">
              <a:lnSpc>
                <a:spcPts val="2380"/>
              </a:lnSpc>
              <a:spcBef>
                <a:spcPct val="0"/>
              </a:spcBef>
            </a:pPr>
            <a:r>
              <a:rPr lang="en-US" sz="1700">
                <a:solidFill>
                  <a:srgbClr val="FFFFFF"/>
                </a:solidFill>
                <a:latin typeface="Loubag"/>
              </a:rPr>
              <a:t>Take genre clusters and make playlists/ mixes of genres for playlists**</a:t>
            </a:r>
          </a:p>
        </p:txBody>
      </p:sp>
      <p:sp>
        <p:nvSpPr>
          <p:cNvPr id="21" name="TextBox 21"/>
          <p:cNvSpPr txBox="1"/>
          <p:nvPr/>
        </p:nvSpPr>
        <p:spPr>
          <a:xfrm>
            <a:off x="9652295" y="3030176"/>
            <a:ext cx="1373758"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oubag"/>
              </a:rPr>
              <a:t>Model 2:</a:t>
            </a:r>
          </a:p>
        </p:txBody>
      </p:sp>
      <p:sp>
        <p:nvSpPr>
          <p:cNvPr id="22" name="TextBox 22"/>
          <p:cNvSpPr txBox="1"/>
          <p:nvPr/>
        </p:nvSpPr>
        <p:spPr>
          <a:xfrm>
            <a:off x="13427336" y="3446959"/>
            <a:ext cx="2971346" cy="871220"/>
          </a:xfrm>
          <a:prstGeom prst="rect">
            <a:avLst/>
          </a:prstGeom>
        </p:spPr>
        <p:txBody>
          <a:bodyPr lIns="0" tIns="0" rIns="0" bIns="0" rtlCol="0" anchor="t">
            <a:spAutoFit/>
          </a:bodyPr>
          <a:lstStyle/>
          <a:p>
            <a:pPr algn="ctr">
              <a:lnSpc>
                <a:spcPts val="2380"/>
              </a:lnSpc>
              <a:spcBef>
                <a:spcPct val="0"/>
              </a:spcBef>
            </a:pPr>
            <a:r>
              <a:rPr lang="en-US" sz="1700">
                <a:solidFill>
                  <a:srgbClr val="FFFFFF"/>
                </a:solidFill>
                <a:latin typeface="Loubag"/>
              </a:rPr>
              <a:t>Classify the genre of the new playlist and develop a name for it**</a:t>
            </a:r>
          </a:p>
        </p:txBody>
      </p:sp>
      <p:sp>
        <p:nvSpPr>
          <p:cNvPr id="23" name="TextBox 23"/>
          <p:cNvSpPr txBox="1"/>
          <p:nvPr/>
        </p:nvSpPr>
        <p:spPr>
          <a:xfrm>
            <a:off x="14237231" y="3030176"/>
            <a:ext cx="1370856"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oubag"/>
              </a:rPr>
              <a:t>Model 3:</a:t>
            </a:r>
          </a:p>
        </p:txBody>
      </p:sp>
      <p:grpSp>
        <p:nvGrpSpPr>
          <p:cNvPr id="24" name="Group 24"/>
          <p:cNvGrpSpPr/>
          <p:nvPr/>
        </p:nvGrpSpPr>
        <p:grpSpPr>
          <a:xfrm>
            <a:off x="8670149" y="7389957"/>
            <a:ext cx="3338050" cy="1868343"/>
            <a:chOff x="0" y="0"/>
            <a:chExt cx="879157" cy="492074"/>
          </a:xfrm>
        </p:grpSpPr>
        <p:sp>
          <p:nvSpPr>
            <p:cNvPr id="25" name="Freeform 25"/>
            <p:cNvSpPr/>
            <p:nvPr/>
          </p:nvSpPr>
          <p:spPr>
            <a:xfrm>
              <a:off x="0" y="0"/>
              <a:ext cx="879157" cy="492074"/>
            </a:xfrm>
            <a:custGeom>
              <a:avLst/>
              <a:gdLst/>
              <a:ahLst/>
              <a:cxnLst/>
              <a:rect l="l" t="t" r="r" b="b"/>
              <a:pathLst>
                <a:path w="879157" h="492074">
                  <a:moveTo>
                    <a:pt x="0" y="0"/>
                  </a:moveTo>
                  <a:lnTo>
                    <a:pt x="879157" y="0"/>
                  </a:lnTo>
                  <a:lnTo>
                    <a:pt x="879157" y="492074"/>
                  </a:lnTo>
                  <a:lnTo>
                    <a:pt x="0" y="492074"/>
                  </a:lnTo>
                  <a:close/>
                </a:path>
              </a:pathLst>
            </a:custGeom>
            <a:solidFill>
              <a:srgbClr val="010101"/>
            </a:solidFill>
          </p:spPr>
        </p:sp>
        <p:sp>
          <p:nvSpPr>
            <p:cNvPr id="26" name="TextBox 26"/>
            <p:cNvSpPr txBox="1"/>
            <p:nvPr/>
          </p:nvSpPr>
          <p:spPr>
            <a:xfrm>
              <a:off x="0" y="-47625"/>
              <a:ext cx="879157" cy="53969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8843851" y="8078066"/>
            <a:ext cx="2971346" cy="1092835"/>
          </a:xfrm>
          <a:prstGeom prst="rect">
            <a:avLst/>
          </a:prstGeom>
        </p:spPr>
        <p:txBody>
          <a:bodyPr lIns="0" tIns="0" rIns="0" bIns="0" rtlCol="0" anchor="t">
            <a:spAutoFit/>
          </a:bodyPr>
          <a:lstStyle/>
          <a:p>
            <a:pPr algn="ctr">
              <a:lnSpc>
                <a:spcPts val="2240"/>
              </a:lnSpc>
              <a:spcBef>
                <a:spcPct val="0"/>
              </a:spcBef>
            </a:pPr>
            <a:r>
              <a:rPr lang="en-US" sz="1600">
                <a:solidFill>
                  <a:srgbClr val="FFFFFF"/>
                </a:solidFill>
                <a:latin typeface="Loubag"/>
              </a:rPr>
              <a:t>Allows users to view all possible playlists given a link and allows for selection on which ones are made**</a:t>
            </a:r>
          </a:p>
        </p:txBody>
      </p:sp>
      <p:sp>
        <p:nvSpPr>
          <p:cNvPr id="28" name="TextBox 28"/>
          <p:cNvSpPr txBox="1"/>
          <p:nvPr/>
        </p:nvSpPr>
        <p:spPr>
          <a:xfrm>
            <a:off x="8776665" y="7670808"/>
            <a:ext cx="3125019" cy="3727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Loubag"/>
              </a:rPr>
              <a:t>Frontend Application:</a:t>
            </a:r>
          </a:p>
        </p:txBody>
      </p:sp>
      <p:sp>
        <p:nvSpPr>
          <p:cNvPr id="29" name="Freeform 29"/>
          <p:cNvSpPr/>
          <p:nvPr/>
        </p:nvSpPr>
        <p:spPr>
          <a:xfrm>
            <a:off x="15167326" y="7489682"/>
            <a:ext cx="1485554" cy="1592699"/>
          </a:xfrm>
          <a:custGeom>
            <a:avLst/>
            <a:gdLst/>
            <a:ahLst/>
            <a:cxnLst/>
            <a:rect l="l" t="t" r="r" b="b"/>
            <a:pathLst>
              <a:path w="1485554" h="1592699">
                <a:moveTo>
                  <a:pt x="0" y="0"/>
                </a:moveTo>
                <a:lnTo>
                  <a:pt x="1485554" y="0"/>
                </a:lnTo>
                <a:lnTo>
                  <a:pt x="1485554" y="1592698"/>
                </a:lnTo>
                <a:lnTo>
                  <a:pt x="0" y="1592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14560906" y="6778934"/>
            <a:ext cx="2698394" cy="480395"/>
          </a:xfrm>
          <a:prstGeom prst="rect">
            <a:avLst/>
          </a:prstGeom>
        </p:spPr>
        <p:txBody>
          <a:bodyPr lIns="0" tIns="0" rIns="0" bIns="0" rtlCol="0" anchor="t">
            <a:spAutoFit/>
          </a:bodyPr>
          <a:lstStyle/>
          <a:p>
            <a:pPr algn="ctr">
              <a:lnSpc>
                <a:spcPts val="3901"/>
              </a:lnSpc>
            </a:pPr>
            <a:r>
              <a:rPr lang="en-US" sz="2786">
                <a:solidFill>
                  <a:srgbClr val="000000"/>
                </a:solidFill>
                <a:latin typeface="Loubag"/>
              </a:rPr>
              <a:t>New Playlist(s)</a:t>
            </a:r>
          </a:p>
        </p:txBody>
      </p:sp>
      <p:sp>
        <p:nvSpPr>
          <p:cNvPr id="31" name="AutoShape 31"/>
          <p:cNvSpPr/>
          <p:nvPr/>
        </p:nvSpPr>
        <p:spPr>
          <a:xfrm flipV="1">
            <a:off x="11994870" y="8286031"/>
            <a:ext cx="3172456" cy="19050"/>
          </a:xfrm>
          <a:prstGeom prst="line">
            <a:avLst/>
          </a:prstGeom>
          <a:ln w="38100" cap="flat">
            <a:solidFill>
              <a:srgbClr val="000000"/>
            </a:solidFill>
            <a:prstDash val="solid"/>
            <a:headEnd type="none" w="sm" len="sm"/>
            <a:tailEnd type="arrow" w="med" len="sm"/>
          </a:ln>
        </p:spPr>
      </p:sp>
      <p:sp>
        <p:nvSpPr>
          <p:cNvPr id="32" name="TextBox 32"/>
          <p:cNvSpPr txBox="1"/>
          <p:nvPr/>
        </p:nvSpPr>
        <p:spPr>
          <a:xfrm>
            <a:off x="4710777" y="2239888"/>
            <a:ext cx="2035299"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oubag"/>
              </a:rPr>
              <a:t>WE ARE HERE</a:t>
            </a:r>
          </a:p>
        </p:txBody>
      </p:sp>
      <p:sp>
        <p:nvSpPr>
          <p:cNvPr id="33" name="TextBox 33"/>
          <p:cNvSpPr txBox="1"/>
          <p:nvPr/>
        </p:nvSpPr>
        <p:spPr>
          <a:xfrm>
            <a:off x="993107" y="8836025"/>
            <a:ext cx="4934471"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oubag"/>
              </a:rPr>
              <a:t>**- Future project, details TBD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3094163" y="3272762"/>
            <a:ext cx="5603452" cy="5985538"/>
            <a:chOff x="0" y="0"/>
            <a:chExt cx="1172608" cy="1252565"/>
          </a:xfrm>
        </p:grpSpPr>
        <p:sp>
          <p:nvSpPr>
            <p:cNvPr id="4" name="Freeform 4"/>
            <p:cNvSpPr/>
            <p:nvPr/>
          </p:nvSpPr>
          <p:spPr>
            <a:xfrm>
              <a:off x="0" y="0"/>
              <a:ext cx="1172608" cy="1252565"/>
            </a:xfrm>
            <a:custGeom>
              <a:avLst/>
              <a:gdLst/>
              <a:ahLst/>
              <a:cxnLst/>
              <a:rect l="l" t="t" r="r" b="b"/>
              <a:pathLst>
                <a:path w="1172608" h="1252565">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id="5" name="TextBox 5"/>
            <p:cNvSpPr txBox="1"/>
            <p:nvPr/>
          </p:nvSpPr>
          <p:spPr>
            <a:xfrm>
              <a:off x="0" y="-47625"/>
              <a:ext cx="1172608" cy="130019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90384" y="3272762"/>
            <a:ext cx="5603452" cy="5985538"/>
            <a:chOff x="0" y="0"/>
            <a:chExt cx="1172608" cy="1252565"/>
          </a:xfrm>
        </p:grpSpPr>
        <p:sp>
          <p:nvSpPr>
            <p:cNvPr id="7" name="Freeform 7"/>
            <p:cNvSpPr/>
            <p:nvPr/>
          </p:nvSpPr>
          <p:spPr>
            <a:xfrm>
              <a:off x="0" y="0"/>
              <a:ext cx="1172608" cy="1252565"/>
            </a:xfrm>
            <a:custGeom>
              <a:avLst/>
              <a:gdLst/>
              <a:ahLst/>
              <a:cxnLst/>
              <a:rect l="l" t="t" r="r" b="b"/>
              <a:pathLst>
                <a:path w="1172608" h="1252565">
                  <a:moveTo>
                    <a:pt x="70463" y="0"/>
                  </a:moveTo>
                  <a:lnTo>
                    <a:pt x="1102144" y="0"/>
                  </a:lnTo>
                  <a:cubicBezTo>
                    <a:pt x="1141060" y="0"/>
                    <a:pt x="1172608" y="31548"/>
                    <a:pt x="1172608" y="70463"/>
                  </a:cubicBezTo>
                  <a:lnTo>
                    <a:pt x="1172608" y="1182102"/>
                  </a:lnTo>
                  <a:cubicBezTo>
                    <a:pt x="1172608" y="1221017"/>
                    <a:pt x="1141060" y="1252565"/>
                    <a:pt x="1102144" y="1252565"/>
                  </a:cubicBezTo>
                  <a:lnTo>
                    <a:pt x="70463" y="1252565"/>
                  </a:lnTo>
                  <a:cubicBezTo>
                    <a:pt x="31548" y="1252565"/>
                    <a:pt x="0" y="1221017"/>
                    <a:pt x="0" y="1182102"/>
                  </a:cubicBezTo>
                  <a:lnTo>
                    <a:pt x="0" y="70463"/>
                  </a:lnTo>
                  <a:cubicBezTo>
                    <a:pt x="0" y="31548"/>
                    <a:pt x="31548" y="0"/>
                    <a:pt x="70463" y="0"/>
                  </a:cubicBezTo>
                  <a:close/>
                </a:path>
              </a:pathLst>
            </a:custGeom>
            <a:solidFill>
              <a:srgbClr val="EAEAEA"/>
            </a:solidFill>
          </p:spPr>
        </p:sp>
        <p:sp>
          <p:nvSpPr>
            <p:cNvPr id="8" name="TextBox 8"/>
            <p:cNvSpPr txBox="1"/>
            <p:nvPr/>
          </p:nvSpPr>
          <p:spPr>
            <a:xfrm>
              <a:off x="0" y="-47625"/>
              <a:ext cx="1172608" cy="130019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46387" y="2317547"/>
            <a:ext cx="2499005" cy="249900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42608" y="2317547"/>
            <a:ext cx="2499005" cy="249900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5014399" y="2685559"/>
            <a:ext cx="1762982" cy="1762982"/>
          </a:xfrm>
          <a:custGeom>
            <a:avLst/>
            <a:gdLst/>
            <a:ahLst/>
            <a:cxnLst/>
            <a:rect l="l" t="t" r="r" b="b"/>
            <a:pathLst>
              <a:path w="1762982" h="1762982">
                <a:moveTo>
                  <a:pt x="0" y="0"/>
                </a:moveTo>
                <a:lnTo>
                  <a:pt x="1762981" y="0"/>
                </a:lnTo>
                <a:lnTo>
                  <a:pt x="1762981" y="1762982"/>
                </a:lnTo>
                <a:lnTo>
                  <a:pt x="0" y="17629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1686315" y="2653914"/>
            <a:ext cx="1405924" cy="1730368"/>
          </a:xfrm>
          <a:custGeom>
            <a:avLst/>
            <a:gdLst/>
            <a:ahLst/>
            <a:cxnLst/>
            <a:rect l="l" t="t" r="r" b="b"/>
            <a:pathLst>
              <a:path w="1405924" h="1730368">
                <a:moveTo>
                  <a:pt x="0" y="0"/>
                </a:moveTo>
                <a:lnTo>
                  <a:pt x="1405924" y="0"/>
                </a:lnTo>
                <a:lnTo>
                  <a:pt x="1405924" y="1730369"/>
                </a:lnTo>
                <a:lnTo>
                  <a:pt x="0" y="17303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2363033" y="1054819"/>
            <a:ext cx="13561934" cy="929353"/>
          </a:xfrm>
          <a:prstGeom prst="rect">
            <a:avLst/>
          </a:prstGeom>
        </p:spPr>
        <p:txBody>
          <a:bodyPr lIns="0" tIns="0" rIns="0" bIns="0" rtlCol="0" anchor="t">
            <a:spAutoFit/>
          </a:bodyPr>
          <a:lstStyle/>
          <a:p>
            <a:pPr algn="ctr">
              <a:lnSpc>
                <a:spcPts val="7575"/>
              </a:lnSpc>
              <a:spcBef>
                <a:spcPct val="0"/>
              </a:spcBef>
            </a:pPr>
            <a:r>
              <a:rPr lang="en-US" sz="5411">
                <a:solidFill>
                  <a:srgbClr val="1ED760"/>
                </a:solidFill>
                <a:latin typeface="Loubag Bold"/>
              </a:rPr>
              <a:t>MODEL 1: GENRE CLUSTERING</a:t>
            </a:r>
          </a:p>
        </p:txBody>
      </p:sp>
      <p:sp>
        <p:nvSpPr>
          <p:cNvPr id="18" name="TextBox 18"/>
          <p:cNvSpPr txBox="1"/>
          <p:nvPr/>
        </p:nvSpPr>
        <p:spPr>
          <a:xfrm>
            <a:off x="3867441" y="5290718"/>
            <a:ext cx="4056896" cy="641968"/>
          </a:xfrm>
          <a:prstGeom prst="rect">
            <a:avLst/>
          </a:prstGeom>
        </p:spPr>
        <p:txBody>
          <a:bodyPr lIns="0" tIns="0" rIns="0" bIns="0" rtlCol="0" anchor="t">
            <a:spAutoFit/>
          </a:bodyPr>
          <a:lstStyle/>
          <a:p>
            <a:pPr algn="ctr">
              <a:lnSpc>
                <a:spcPts val="5292"/>
              </a:lnSpc>
              <a:spcBef>
                <a:spcPct val="0"/>
              </a:spcBef>
            </a:pPr>
            <a:r>
              <a:rPr lang="en-US" sz="3780">
                <a:solidFill>
                  <a:srgbClr val="000000"/>
                </a:solidFill>
                <a:latin typeface="Lato Heavy"/>
              </a:rPr>
              <a:t>GOAL</a:t>
            </a:r>
          </a:p>
        </p:txBody>
      </p:sp>
      <p:sp>
        <p:nvSpPr>
          <p:cNvPr id="19" name="TextBox 19"/>
          <p:cNvSpPr txBox="1"/>
          <p:nvPr/>
        </p:nvSpPr>
        <p:spPr>
          <a:xfrm>
            <a:off x="10360829" y="5290718"/>
            <a:ext cx="4056896" cy="641968"/>
          </a:xfrm>
          <a:prstGeom prst="rect">
            <a:avLst/>
          </a:prstGeom>
        </p:spPr>
        <p:txBody>
          <a:bodyPr lIns="0" tIns="0" rIns="0" bIns="0" rtlCol="0" anchor="t">
            <a:spAutoFit/>
          </a:bodyPr>
          <a:lstStyle/>
          <a:p>
            <a:pPr algn="ctr">
              <a:lnSpc>
                <a:spcPts val="5292"/>
              </a:lnSpc>
              <a:spcBef>
                <a:spcPct val="0"/>
              </a:spcBef>
            </a:pPr>
            <a:r>
              <a:rPr lang="en-US" sz="3780">
                <a:solidFill>
                  <a:srgbClr val="000000"/>
                </a:solidFill>
                <a:latin typeface="Lato Heavy"/>
              </a:rPr>
              <a:t>DATA</a:t>
            </a:r>
          </a:p>
        </p:txBody>
      </p:sp>
      <p:sp>
        <p:nvSpPr>
          <p:cNvPr id="20" name="TextBox 20"/>
          <p:cNvSpPr txBox="1"/>
          <p:nvPr/>
        </p:nvSpPr>
        <p:spPr>
          <a:xfrm>
            <a:off x="3867441" y="6198856"/>
            <a:ext cx="4197386" cy="2498644"/>
          </a:xfrm>
          <a:prstGeom prst="rect">
            <a:avLst/>
          </a:prstGeom>
        </p:spPr>
        <p:txBody>
          <a:bodyPr lIns="0" tIns="0" rIns="0" bIns="0" rtlCol="0" anchor="t">
            <a:spAutoFit/>
          </a:bodyPr>
          <a:lstStyle/>
          <a:p>
            <a:pPr algn="ctr">
              <a:lnSpc>
                <a:spcPts val="3297"/>
              </a:lnSpc>
              <a:spcBef>
                <a:spcPct val="0"/>
              </a:spcBef>
            </a:pPr>
            <a:r>
              <a:rPr lang="en-US" sz="2355">
                <a:solidFill>
                  <a:srgbClr val="000000"/>
                </a:solidFill>
                <a:latin typeface="Poppins"/>
              </a:rPr>
              <a:t>Evaluate which method of clustering, KMeans or Agglomerative Hierarchical Clustering, is better for implementation into our future application.</a:t>
            </a:r>
          </a:p>
        </p:txBody>
      </p:sp>
      <p:sp>
        <p:nvSpPr>
          <p:cNvPr id="21" name="TextBox 21"/>
          <p:cNvSpPr txBox="1"/>
          <p:nvPr/>
        </p:nvSpPr>
        <p:spPr>
          <a:xfrm>
            <a:off x="10531976" y="6198856"/>
            <a:ext cx="3720268" cy="2498644"/>
          </a:xfrm>
          <a:prstGeom prst="rect">
            <a:avLst/>
          </a:prstGeom>
        </p:spPr>
        <p:txBody>
          <a:bodyPr lIns="0" tIns="0" rIns="0" bIns="0" rtlCol="0" anchor="t">
            <a:spAutoFit/>
          </a:bodyPr>
          <a:lstStyle/>
          <a:p>
            <a:pPr algn="ctr">
              <a:lnSpc>
                <a:spcPts val="3297"/>
              </a:lnSpc>
              <a:spcBef>
                <a:spcPct val="0"/>
              </a:spcBef>
            </a:pPr>
            <a:r>
              <a:rPr lang="en-US" sz="2355">
                <a:solidFill>
                  <a:srgbClr val="000000"/>
                </a:solidFill>
                <a:latin typeface="Poppins"/>
              </a:rPr>
              <a:t>Data was sourced through Kaggle which was sourced through the Spotify API to aggregate 114,000 song records.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758531" y="4169677"/>
            <a:ext cx="4452245" cy="4755833"/>
            <a:chOff x="0" y="0"/>
            <a:chExt cx="1172608" cy="1252565"/>
          </a:xfrm>
        </p:grpSpPr>
        <p:sp>
          <p:nvSpPr>
            <p:cNvPr id="4" name="Freeform 4"/>
            <p:cNvSpPr/>
            <p:nvPr/>
          </p:nvSpPr>
          <p:spPr>
            <a:xfrm>
              <a:off x="0" y="0"/>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id="5" name="TextBox 5"/>
            <p:cNvSpPr txBox="1"/>
            <p:nvPr/>
          </p:nvSpPr>
          <p:spPr>
            <a:xfrm>
              <a:off x="0" y="-47625"/>
              <a:ext cx="1172608" cy="130019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920129" y="4169677"/>
            <a:ext cx="4452245" cy="4755833"/>
            <a:chOff x="0" y="0"/>
            <a:chExt cx="1172608" cy="1252565"/>
          </a:xfrm>
        </p:grpSpPr>
        <p:sp>
          <p:nvSpPr>
            <p:cNvPr id="7" name="Freeform 7"/>
            <p:cNvSpPr/>
            <p:nvPr/>
          </p:nvSpPr>
          <p:spPr>
            <a:xfrm>
              <a:off x="0" y="0"/>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id="8" name="TextBox 8"/>
            <p:cNvSpPr txBox="1"/>
            <p:nvPr/>
          </p:nvSpPr>
          <p:spPr>
            <a:xfrm>
              <a:off x="0" y="-47625"/>
              <a:ext cx="1172608" cy="130019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077224" y="4169677"/>
            <a:ext cx="4452245" cy="4755833"/>
            <a:chOff x="0" y="0"/>
            <a:chExt cx="1172608" cy="1252565"/>
          </a:xfrm>
        </p:grpSpPr>
        <p:sp>
          <p:nvSpPr>
            <p:cNvPr id="10" name="Freeform 10"/>
            <p:cNvSpPr/>
            <p:nvPr/>
          </p:nvSpPr>
          <p:spPr>
            <a:xfrm>
              <a:off x="0" y="0"/>
              <a:ext cx="1172608" cy="1252565"/>
            </a:xfrm>
            <a:custGeom>
              <a:avLst/>
              <a:gdLst/>
              <a:ahLst/>
              <a:cxnLst/>
              <a:rect l="l" t="t" r="r" b="b"/>
              <a:pathLst>
                <a:path w="1172608" h="1252565">
                  <a:moveTo>
                    <a:pt x="88683" y="0"/>
                  </a:moveTo>
                  <a:lnTo>
                    <a:pt x="1083925" y="0"/>
                  </a:lnTo>
                  <a:cubicBezTo>
                    <a:pt x="1132903" y="0"/>
                    <a:pt x="1172608" y="39705"/>
                    <a:pt x="1172608" y="88683"/>
                  </a:cubicBezTo>
                  <a:lnTo>
                    <a:pt x="1172608" y="1163882"/>
                  </a:lnTo>
                  <a:cubicBezTo>
                    <a:pt x="1172608" y="1212860"/>
                    <a:pt x="1132903" y="1252565"/>
                    <a:pt x="1083925" y="1252565"/>
                  </a:cubicBezTo>
                  <a:lnTo>
                    <a:pt x="88683" y="1252565"/>
                  </a:lnTo>
                  <a:cubicBezTo>
                    <a:pt x="39705" y="1252565"/>
                    <a:pt x="0" y="1212860"/>
                    <a:pt x="0" y="1163882"/>
                  </a:cubicBezTo>
                  <a:lnTo>
                    <a:pt x="0" y="88683"/>
                  </a:lnTo>
                  <a:cubicBezTo>
                    <a:pt x="0" y="39705"/>
                    <a:pt x="39705" y="0"/>
                    <a:pt x="88683" y="0"/>
                  </a:cubicBezTo>
                  <a:close/>
                </a:path>
              </a:pathLst>
            </a:custGeom>
            <a:solidFill>
              <a:srgbClr val="EAEAEA"/>
            </a:solidFill>
          </p:spPr>
        </p:sp>
        <p:sp>
          <p:nvSpPr>
            <p:cNvPr id="11" name="TextBox 11"/>
            <p:cNvSpPr txBox="1"/>
            <p:nvPr/>
          </p:nvSpPr>
          <p:spPr>
            <a:xfrm>
              <a:off x="0" y="-47625"/>
              <a:ext cx="1172608" cy="130019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991856" y="3410708"/>
            <a:ext cx="1985594" cy="198559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153454" y="3410708"/>
            <a:ext cx="1985594" cy="198559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310549" y="3410708"/>
            <a:ext cx="1985594" cy="198559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D760"/>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3306878" y="3794000"/>
            <a:ext cx="1355552" cy="1355552"/>
          </a:xfrm>
          <a:custGeom>
            <a:avLst/>
            <a:gdLst/>
            <a:ahLst/>
            <a:cxnLst/>
            <a:rect l="l" t="t" r="r" b="b"/>
            <a:pathLst>
              <a:path w="1355552" h="1355552">
                <a:moveTo>
                  <a:pt x="0" y="0"/>
                </a:moveTo>
                <a:lnTo>
                  <a:pt x="1355551" y="0"/>
                </a:lnTo>
                <a:lnTo>
                  <a:pt x="1355551" y="1355551"/>
                </a:lnTo>
                <a:lnTo>
                  <a:pt x="0" y="1355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188544">
            <a:off x="13624791" y="3795273"/>
            <a:ext cx="1357110" cy="1216464"/>
          </a:xfrm>
          <a:custGeom>
            <a:avLst/>
            <a:gdLst/>
            <a:ahLst/>
            <a:cxnLst/>
            <a:rect l="l" t="t" r="r" b="b"/>
            <a:pathLst>
              <a:path w="1357110" h="1216464">
                <a:moveTo>
                  <a:pt x="0" y="0"/>
                </a:moveTo>
                <a:lnTo>
                  <a:pt x="1357110" y="0"/>
                </a:lnTo>
                <a:lnTo>
                  <a:pt x="1357110" y="1216464"/>
                </a:lnTo>
                <a:lnTo>
                  <a:pt x="0" y="1216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8469250" y="3728755"/>
            <a:ext cx="1349500" cy="1349500"/>
          </a:xfrm>
          <a:custGeom>
            <a:avLst/>
            <a:gdLst/>
            <a:ahLst/>
            <a:cxnLst/>
            <a:rect l="l" t="t" r="r" b="b"/>
            <a:pathLst>
              <a:path w="1349500" h="1349500">
                <a:moveTo>
                  <a:pt x="0" y="0"/>
                </a:moveTo>
                <a:lnTo>
                  <a:pt x="1349500" y="0"/>
                </a:lnTo>
                <a:lnTo>
                  <a:pt x="1349500" y="1349500"/>
                </a:lnTo>
                <a:lnTo>
                  <a:pt x="0" y="13495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p:cNvSpPr txBox="1"/>
          <p:nvPr/>
        </p:nvSpPr>
        <p:spPr>
          <a:xfrm>
            <a:off x="1758531" y="1233095"/>
            <a:ext cx="15500769" cy="1884427"/>
          </a:xfrm>
          <a:prstGeom prst="rect">
            <a:avLst/>
          </a:prstGeom>
        </p:spPr>
        <p:txBody>
          <a:bodyPr lIns="0" tIns="0" rIns="0" bIns="0" rtlCol="0" anchor="t">
            <a:spAutoFit/>
          </a:bodyPr>
          <a:lstStyle/>
          <a:p>
            <a:pPr algn="ctr">
              <a:lnSpc>
                <a:spcPts val="7575"/>
              </a:lnSpc>
              <a:spcBef>
                <a:spcPct val="0"/>
              </a:spcBef>
            </a:pPr>
            <a:r>
              <a:rPr lang="en-US" sz="5411">
                <a:solidFill>
                  <a:srgbClr val="1ED760"/>
                </a:solidFill>
                <a:latin typeface="League Spartan"/>
              </a:rPr>
              <a:t>BRIEF OVERVIEW: DATA CLEANING/EXPLORATION</a:t>
            </a:r>
          </a:p>
        </p:txBody>
      </p:sp>
      <p:sp>
        <p:nvSpPr>
          <p:cNvPr id="25" name="TextBox 25"/>
          <p:cNvSpPr txBox="1"/>
          <p:nvPr/>
        </p:nvSpPr>
        <p:spPr>
          <a:xfrm>
            <a:off x="2372942" y="5759354"/>
            <a:ext cx="3223423" cy="523776"/>
          </a:xfrm>
          <a:prstGeom prst="rect">
            <a:avLst/>
          </a:prstGeom>
        </p:spPr>
        <p:txBody>
          <a:bodyPr lIns="0" tIns="0" rIns="0" bIns="0" rtlCol="0" anchor="t">
            <a:spAutoFit/>
          </a:bodyPr>
          <a:lstStyle/>
          <a:p>
            <a:pPr algn="ctr">
              <a:lnSpc>
                <a:spcPts val="4205"/>
              </a:lnSpc>
              <a:spcBef>
                <a:spcPct val="0"/>
              </a:spcBef>
            </a:pPr>
            <a:r>
              <a:rPr lang="en-US" sz="3003">
                <a:solidFill>
                  <a:srgbClr val="000000"/>
                </a:solidFill>
                <a:latin typeface="Lato Heavy"/>
              </a:rPr>
              <a:t>CLEANING</a:t>
            </a:r>
          </a:p>
        </p:txBody>
      </p:sp>
      <p:sp>
        <p:nvSpPr>
          <p:cNvPr id="26" name="TextBox 26"/>
          <p:cNvSpPr txBox="1"/>
          <p:nvPr/>
        </p:nvSpPr>
        <p:spPr>
          <a:xfrm>
            <a:off x="7532289" y="5768879"/>
            <a:ext cx="3223423" cy="464721"/>
          </a:xfrm>
          <a:prstGeom prst="rect">
            <a:avLst/>
          </a:prstGeom>
        </p:spPr>
        <p:txBody>
          <a:bodyPr lIns="0" tIns="0" rIns="0" bIns="0" rtlCol="0" anchor="t">
            <a:spAutoFit/>
          </a:bodyPr>
          <a:lstStyle/>
          <a:p>
            <a:pPr algn="ctr">
              <a:lnSpc>
                <a:spcPts val="3785"/>
              </a:lnSpc>
              <a:spcBef>
                <a:spcPct val="0"/>
              </a:spcBef>
            </a:pPr>
            <a:r>
              <a:rPr lang="en-US" sz="2703">
                <a:solidFill>
                  <a:srgbClr val="000000"/>
                </a:solidFill>
                <a:latin typeface="Lato Heavy"/>
              </a:rPr>
              <a:t>DROP ATTRIBUTES</a:t>
            </a:r>
          </a:p>
        </p:txBody>
      </p:sp>
      <p:sp>
        <p:nvSpPr>
          <p:cNvPr id="27" name="TextBox 27"/>
          <p:cNvSpPr txBox="1"/>
          <p:nvPr/>
        </p:nvSpPr>
        <p:spPr>
          <a:xfrm>
            <a:off x="12691635" y="5759354"/>
            <a:ext cx="3223423" cy="523776"/>
          </a:xfrm>
          <a:prstGeom prst="rect">
            <a:avLst/>
          </a:prstGeom>
        </p:spPr>
        <p:txBody>
          <a:bodyPr lIns="0" tIns="0" rIns="0" bIns="0" rtlCol="0" anchor="t">
            <a:spAutoFit/>
          </a:bodyPr>
          <a:lstStyle/>
          <a:p>
            <a:pPr algn="ctr">
              <a:lnSpc>
                <a:spcPts val="4205"/>
              </a:lnSpc>
              <a:spcBef>
                <a:spcPct val="0"/>
              </a:spcBef>
            </a:pPr>
            <a:r>
              <a:rPr lang="en-US" sz="3003">
                <a:solidFill>
                  <a:srgbClr val="000000"/>
                </a:solidFill>
                <a:latin typeface="Lato Heavy"/>
              </a:rPr>
              <a:t>PARTITION</a:t>
            </a:r>
          </a:p>
        </p:txBody>
      </p:sp>
      <p:sp>
        <p:nvSpPr>
          <p:cNvPr id="28" name="TextBox 28"/>
          <p:cNvSpPr txBox="1"/>
          <p:nvPr/>
        </p:nvSpPr>
        <p:spPr>
          <a:xfrm>
            <a:off x="2506677" y="6480918"/>
            <a:ext cx="2955954" cy="1609175"/>
          </a:xfrm>
          <a:prstGeom prst="rect">
            <a:avLst/>
          </a:prstGeom>
        </p:spPr>
        <p:txBody>
          <a:bodyPr lIns="0" tIns="0" rIns="0" bIns="0" rtlCol="0" anchor="t">
            <a:spAutoFit/>
          </a:bodyPr>
          <a:lstStyle/>
          <a:p>
            <a:pPr algn="ctr">
              <a:lnSpc>
                <a:spcPts val="3180"/>
              </a:lnSpc>
            </a:pPr>
            <a:r>
              <a:rPr lang="en-US" sz="2271">
                <a:solidFill>
                  <a:srgbClr val="000000"/>
                </a:solidFill>
                <a:latin typeface="Poppins"/>
              </a:rPr>
              <a:t>114 Different Genres, </a:t>
            </a:r>
          </a:p>
          <a:p>
            <a:pPr algn="ctr">
              <a:lnSpc>
                <a:spcPts val="3180"/>
              </a:lnSpc>
            </a:pPr>
            <a:r>
              <a:rPr lang="en-US" sz="2271">
                <a:solidFill>
                  <a:srgbClr val="000000"/>
                </a:solidFill>
                <a:latin typeface="Poppins"/>
              </a:rPr>
              <a:t>Final N = 45,671 </a:t>
            </a:r>
          </a:p>
          <a:p>
            <a:pPr algn="ctr">
              <a:lnSpc>
                <a:spcPts val="3180"/>
              </a:lnSpc>
              <a:spcBef>
                <a:spcPct val="0"/>
              </a:spcBef>
            </a:pPr>
            <a:r>
              <a:rPr lang="en-US" sz="2271">
                <a:solidFill>
                  <a:srgbClr val="000000"/>
                </a:solidFill>
                <a:latin typeface="Poppins"/>
              </a:rPr>
              <a:t>(After Dropping Outliers/Duplicates)</a:t>
            </a:r>
          </a:p>
        </p:txBody>
      </p:sp>
      <p:sp>
        <p:nvSpPr>
          <p:cNvPr id="29" name="TextBox 29"/>
          <p:cNvSpPr txBox="1"/>
          <p:nvPr/>
        </p:nvSpPr>
        <p:spPr>
          <a:xfrm>
            <a:off x="7668275" y="6480918"/>
            <a:ext cx="2955954" cy="2185755"/>
          </a:xfrm>
          <a:prstGeom prst="rect">
            <a:avLst/>
          </a:prstGeom>
        </p:spPr>
        <p:txBody>
          <a:bodyPr lIns="0" tIns="0" rIns="0" bIns="0" rtlCol="0" anchor="t">
            <a:spAutoFit/>
          </a:bodyPr>
          <a:lstStyle/>
          <a:p>
            <a:pPr algn="ctr">
              <a:lnSpc>
                <a:spcPts val="2900"/>
              </a:lnSpc>
              <a:spcBef>
                <a:spcPct val="0"/>
              </a:spcBef>
            </a:pPr>
            <a:r>
              <a:rPr lang="en-US" sz="2071">
                <a:solidFill>
                  <a:srgbClr val="000000"/>
                </a:solidFill>
                <a:latin typeface="Poppins"/>
              </a:rPr>
              <a:t>Determined that we would drop attributes ‘Explicit’ &amp; ‘Popularity’ as they have no/negative effects on our data</a:t>
            </a:r>
          </a:p>
        </p:txBody>
      </p:sp>
      <p:sp>
        <p:nvSpPr>
          <p:cNvPr id="30" name="TextBox 30"/>
          <p:cNvSpPr txBox="1"/>
          <p:nvPr/>
        </p:nvSpPr>
        <p:spPr>
          <a:xfrm>
            <a:off x="12825369" y="6490443"/>
            <a:ext cx="2955954" cy="1659502"/>
          </a:xfrm>
          <a:prstGeom prst="rect">
            <a:avLst/>
          </a:prstGeom>
        </p:spPr>
        <p:txBody>
          <a:bodyPr lIns="0" tIns="0" rIns="0" bIns="0" rtlCol="0" anchor="t">
            <a:spAutoFit/>
          </a:bodyPr>
          <a:lstStyle/>
          <a:p>
            <a:pPr algn="ctr">
              <a:lnSpc>
                <a:spcPts val="2620"/>
              </a:lnSpc>
              <a:spcBef>
                <a:spcPct val="0"/>
              </a:spcBef>
            </a:pPr>
            <a:r>
              <a:rPr lang="en-US" sz="1871">
                <a:solidFill>
                  <a:srgbClr val="000000"/>
                </a:solidFill>
                <a:latin typeface="Poppins"/>
              </a:rPr>
              <a:t>Also determined that we would partition the data into four separate datasets to plug into both of our models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D760"/>
        </a:solidFill>
        <a:effectLst/>
      </p:bgPr>
    </p:bg>
    <p:spTree>
      <p:nvGrpSpPr>
        <p:cNvPr id="1" name=""/>
        <p:cNvGrpSpPr/>
        <p:nvPr/>
      </p:nvGrpSpPr>
      <p:grpSpPr>
        <a:xfrm>
          <a:off x="0" y="0"/>
          <a:ext cx="0" cy="0"/>
          <a:chOff x="0" y="0"/>
          <a:chExt cx="0" cy="0"/>
        </a:xfrm>
      </p:grpSpPr>
      <p:sp>
        <p:nvSpPr>
          <p:cNvPr id="2" name="Freeform 2"/>
          <p:cNvSpPr/>
          <p:nvPr/>
        </p:nvSpPr>
        <p:spPr>
          <a:xfrm>
            <a:off x="3523852" y="4880262"/>
            <a:ext cx="1485554" cy="1592699"/>
          </a:xfrm>
          <a:custGeom>
            <a:avLst/>
            <a:gdLst/>
            <a:ahLst/>
            <a:cxnLst/>
            <a:rect l="l" t="t" r="r" b="b"/>
            <a:pathLst>
              <a:path w="1485554" h="1592699">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3122" y="4899312"/>
            <a:ext cx="1485554" cy="1592699"/>
          </a:xfrm>
          <a:custGeom>
            <a:avLst/>
            <a:gdLst/>
            <a:ahLst/>
            <a:cxnLst/>
            <a:rect l="l" t="t" r="r" b="b"/>
            <a:pathLst>
              <a:path w="1485554" h="1592699">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V="1">
            <a:off x="5009406" y="5695661"/>
            <a:ext cx="2323716" cy="19050"/>
          </a:xfrm>
          <a:prstGeom prst="line">
            <a:avLst/>
          </a:prstGeom>
          <a:ln w="38100" cap="flat">
            <a:solidFill>
              <a:srgbClr val="000000"/>
            </a:solidFill>
            <a:prstDash val="solid"/>
            <a:headEnd type="none" w="sm" len="sm"/>
            <a:tailEnd type="arrow" w="med" len="sm"/>
          </a:ln>
        </p:spPr>
      </p:sp>
      <p:sp>
        <p:nvSpPr>
          <p:cNvPr id="5" name="Freeform 5"/>
          <p:cNvSpPr/>
          <p:nvPr/>
        </p:nvSpPr>
        <p:spPr>
          <a:xfrm>
            <a:off x="11963170" y="3130691"/>
            <a:ext cx="1485554" cy="1592699"/>
          </a:xfrm>
          <a:custGeom>
            <a:avLst/>
            <a:gdLst/>
            <a:ahLst/>
            <a:cxnLst/>
            <a:rect l="l" t="t" r="r" b="b"/>
            <a:pathLst>
              <a:path w="1485554" h="1592699">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963170" y="7183009"/>
            <a:ext cx="1485554" cy="1592699"/>
          </a:xfrm>
          <a:custGeom>
            <a:avLst/>
            <a:gdLst/>
            <a:ahLst/>
            <a:cxnLst/>
            <a:rect l="l" t="t" r="r" b="b"/>
            <a:pathLst>
              <a:path w="1485554" h="1592699">
                <a:moveTo>
                  <a:pt x="0" y="0"/>
                </a:moveTo>
                <a:lnTo>
                  <a:pt x="1485554" y="0"/>
                </a:lnTo>
                <a:lnTo>
                  <a:pt x="1485554" y="1592699"/>
                </a:lnTo>
                <a:lnTo>
                  <a:pt x="0" y="159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flipV="1">
            <a:off x="8818676" y="3927040"/>
            <a:ext cx="3144494" cy="1768621"/>
          </a:xfrm>
          <a:prstGeom prst="line">
            <a:avLst/>
          </a:prstGeom>
          <a:ln w="38100" cap="flat">
            <a:solidFill>
              <a:srgbClr val="000000"/>
            </a:solidFill>
            <a:prstDash val="solid"/>
            <a:headEnd type="none" w="sm" len="sm"/>
            <a:tailEnd type="arrow" w="med" len="sm"/>
          </a:ln>
        </p:spPr>
      </p:sp>
      <p:sp>
        <p:nvSpPr>
          <p:cNvPr id="8" name="AutoShape 8"/>
          <p:cNvSpPr/>
          <p:nvPr/>
        </p:nvSpPr>
        <p:spPr>
          <a:xfrm>
            <a:off x="8818676" y="5695661"/>
            <a:ext cx="3144494" cy="2283697"/>
          </a:xfrm>
          <a:prstGeom prst="line">
            <a:avLst/>
          </a:prstGeom>
          <a:ln w="38100" cap="flat">
            <a:solidFill>
              <a:srgbClr val="000000"/>
            </a:solidFill>
            <a:prstDash val="solid"/>
            <a:headEnd type="none" w="sm" len="sm"/>
            <a:tailEnd type="arrow" w="med" len="sm"/>
          </a:ln>
        </p:spPr>
      </p:sp>
      <p:sp>
        <p:nvSpPr>
          <p:cNvPr id="9" name="AutoShape 9"/>
          <p:cNvSpPr/>
          <p:nvPr/>
        </p:nvSpPr>
        <p:spPr>
          <a:xfrm flipV="1">
            <a:off x="2392528" y="5676611"/>
            <a:ext cx="1874101" cy="2069933"/>
          </a:xfrm>
          <a:prstGeom prst="line">
            <a:avLst/>
          </a:prstGeom>
          <a:ln w="38100" cap="flat">
            <a:solidFill>
              <a:srgbClr val="000000"/>
            </a:solidFill>
            <a:prstDash val="sysDash"/>
            <a:headEnd type="none" w="sm" len="sm"/>
            <a:tailEnd type="arrow" w="med" len="sm"/>
          </a:ln>
        </p:spPr>
      </p:sp>
      <p:grpSp>
        <p:nvGrpSpPr>
          <p:cNvPr id="10" name="Group 10"/>
          <p:cNvGrpSpPr/>
          <p:nvPr/>
        </p:nvGrpSpPr>
        <p:grpSpPr>
          <a:xfrm>
            <a:off x="1014599" y="7696071"/>
            <a:ext cx="2755860" cy="730095"/>
            <a:chOff x="0" y="0"/>
            <a:chExt cx="725823" cy="192288"/>
          </a:xfrm>
        </p:grpSpPr>
        <p:sp>
          <p:nvSpPr>
            <p:cNvPr id="11" name="Freeform 11"/>
            <p:cNvSpPr/>
            <p:nvPr/>
          </p:nvSpPr>
          <p:spPr>
            <a:xfrm>
              <a:off x="0" y="0"/>
              <a:ext cx="725823" cy="192288"/>
            </a:xfrm>
            <a:custGeom>
              <a:avLst/>
              <a:gdLst/>
              <a:ahLst/>
              <a:cxnLst/>
              <a:rect l="l" t="t" r="r" b="b"/>
              <a:pathLst>
                <a:path w="725823" h="192288">
                  <a:moveTo>
                    <a:pt x="0" y="0"/>
                  </a:moveTo>
                  <a:lnTo>
                    <a:pt x="725823" y="0"/>
                  </a:lnTo>
                  <a:lnTo>
                    <a:pt x="725823" y="192288"/>
                  </a:lnTo>
                  <a:lnTo>
                    <a:pt x="0" y="192288"/>
                  </a:lnTo>
                  <a:close/>
                </a:path>
              </a:pathLst>
            </a:custGeom>
            <a:solidFill>
              <a:srgbClr val="1ED760"/>
            </a:solidFill>
            <a:ln w="38100" cap="sq">
              <a:solidFill>
                <a:srgbClr val="000000"/>
              </a:solidFill>
              <a:prstDash val="solid"/>
              <a:miter/>
            </a:ln>
          </p:spPr>
        </p:sp>
        <p:sp>
          <p:nvSpPr>
            <p:cNvPr id="12" name="TextBox 12"/>
            <p:cNvSpPr txBox="1"/>
            <p:nvPr/>
          </p:nvSpPr>
          <p:spPr>
            <a:xfrm>
              <a:off x="0" y="-47625"/>
              <a:ext cx="725823" cy="23991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712371" y="409575"/>
            <a:ext cx="10863257"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Loubag Bold"/>
              </a:rPr>
              <a:t>Datasets</a:t>
            </a:r>
          </a:p>
        </p:txBody>
      </p:sp>
      <p:sp>
        <p:nvSpPr>
          <p:cNvPr id="14" name="TextBox 14"/>
          <p:cNvSpPr txBox="1"/>
          <p:nvPr/>
        </p:nvSpPr>
        <p:spPr>
          <a:xfrm>
            <a:off x="2781164" y="4242995"/>
            <a:ext cx="3391036" cy="480395"/>
          </a:xfrm>
          <a:prstGeom prst="rect">
            <a:avLst/>
          </a:prstGeom>
        </p:spPr>
        <p:txBody>
          <a:bodyPr wrap="square" lIns="0" tIns="0" rIns="0" bIns="0" rtlCol="0" anchor="t">
            <a:spAutoFit/>
          </a:bodyPr>
          <a:lstStyle/>
          <a:p>
            <a:pPr algn="ctr">
              <a:lnSpc>
                <a:spcPts val="3901"/>
              </a:lnSpc>
            </a:pPr>
            <a:r>
              <a:rPr lang="en-US" sz="2786" dirty="0">
                <a:solidFill>
                  <a:srgbClr val="000000"/>
                </a:solidFill>
                <a:latin typeface="Loubag"/>
              </a:rPr>
              <a:t>Original Dataset</a:t>
            </a:r>
          </a:p>
        </p:txBody>
      </p:sp>
      <p:sp>
        <p:nvSpPr>
          <p:cNvPr id="15" name="TextBox 15"/>
          <p:cNvSpPr txBox="1"/>
          <p:nvPr/>
        </p:nvSpPr>
        <p:spPr>
          <a:xfrm>
            <a:off x="6690236" y="4242995"/>
            <a:ext cx="2987163" cy="480395"/>
          </a:xfrm>
          <a:prstGeom prst="rect">
            <a:avLst/>
          </a:prstGeom>
        </p:spPr>
        <p:txBody>
          <a:bodyPr wrap="square" lIns="0" tIns="0" rIns="0" bIns="0" rtlCol="0" anchor="t">
            <a:spAutoFit/>
          </a:bodyPr>
          <a:lstStyle/>
          <a:p>
            <a:pPr algn="ctr">
              <a:lnSpc>
                <a:spcPts val="3901"/>
              </a:lnSpc>
            </a:pPr>
            <a:r>
              <a:rPr lang="en-US" sz="2786" dirty="0">
                <a:solidFill>
                  <a:srgbClr val="000000"/>
                </a:solidFill>
                <a:latin typeface="Loubag"/>
              </a:rPr>
              <a:t>Scaled Dataset</a:t>
            </a:r>
          </a:p>
        </p:txBody>
      </p:sp>
      <p:sp>
        <p:nvSpPr>
          <p:cNvPr id="16" name="TextBox 16"/>
          <p:cNvSpPr txBox="1"/>
          <p:nvPr/>
        </p:nvSpPr>
        <p:spPr>
          <a:xfrm>
            <a:off x="11386475" y="6434861"/>
            <a:ext cx="2638944" cy="480395"/>
          </a:xfrm>
          <a:prstGeom prst="rect">
            <a:avLst/>
          </a:prstGeom>
        </p:spPr>
        <p:txBody>
          <a:bodyPr lIns="0" tIns="0" rIns="0" bIns="0" rtlCol="0" anchor="t">
            <a:spAutoFit/>
          </a:bodyPr>
          <a:lstStyle/>
          <a:p>
            <a:pPr algn="ctr">
              <a:lnSpc>
                <a:spcPts val="3901"/>
              </a:lnSpc>
            </a:pPr>
            <a:r>
              <a:rPr lang="en-US" sz="2786">
                <a:solidFill>
                  <a:srgbClr val="000000"/>
                </a:solidFill>
                <a:latin typeface="Loubag"/>
              </a:rPr>
              <a:t>3 PCA Dataset</a:t>
            </a:r>
          </a:p>
        </p:txBody>
      </p:sp>
      <p:sp>
        <p:nvSpPr>
          <p:cNvPr id="17" name="TextBox 17"/>
          <p:cNvSpPr txBox="1"/>
          <p:nvPr/>
        </p:nvSpPr>
        <p:spPr>
          <a:xfrm>
            <a:off x="11454968" y="2383596"/>
            <a:ext cx="2501957" cy="480395"/>
          </a:xfrm>
          <a:prstGeom prst="rect">
            <a:avLst/>
          </a:prstGeom>
        </p:spPr>
        <p:txBody>
          <a:bodyPr lIns="0" tIns="0" rIns="0" bIns="0" rtlCol="0" anchor="t">
            <a:spAutoFit/>
          </a:bodyPr>
          <a:lstStyle/>
          <a:p>
            <a:pPr algn="ctr">
              <a:lnSpc>
                <a:spcPts val="3901"/>
              </a:lnSpc>
            </a:pPr>
            <a:r>
              <a:rPr lang="en-US" sz="2786">
                <a:solidFill>
                  <a:srgbClr val="000000"/>
                </a:solidFill>
                <a:latin typeface="Loubag"/>
              </a:rPr>
              <a:t>1 PCA Dataset</a:t>
            </a:r>
          </a:p>
        </p:txBody>
      </p:sp>
      <p:sp>
        <p:nvSpPr>
          <p:cNvPr id="18" name="TextBox 18"/>
          <p:cNvSpPr txBox="1"/>
          <p:nvPr/>
        </p:nvSpPr>
        <p:spPr>
          <a:xfrm>
            <a:off x="1014599" y="7740238"/>
            <a:ext cx="2755860" cy="603662"/>
          </a:xfrm>
          <a:prstGeom prst="rect">
            <a:avLst/>
          </a:prstGeom>
        </p:spPr>
        <p:txBody>
          <a:bodyPr lIns="0" tIns="0" rIns="0" bIns="0" rtlCol="0" anchor="t">
            <a:spAutoFit/>
          </a:bodyPr>
          <a:lstStyle/>
          <a:p>
            <a:pPr algn="ctr">
              <a:lnSpc>
                <a:spcPts val="2427"/>
              </a:lnSpc>
            </a:pPr>
            <a:r>
              <a:rPr lang="en-US" sz="1733">
                <a:solidFill>
                  <a:srgbClr val="000000"/>
                </a:solidFill>
                <a:latin typeface="Loubag"/>
              </a:rPr>
              <a:t>‘Explicit’ &amp; ‘Popularity’ Exist here</a:t>
            </a:r>
          </a:p>
        </p:txBody>
      </p:sp>
      <p:grpSp>
        <p:nvGrpSpPr>
          <p:cNvPr id="19" name="Group 19"/>
          <p:cNvGrpSpPr/>
          <p:nvPr/>
        </p:nvGrpSpPr>
        <p:grpSpPr>
          <a:xfrm>
            <a:off x="6705702" y="7696071"/>
            <a:ext cx="2755860" cy="1562229"/>
            <a:chOff x="0" y="0"/>
            <a:chExt cx="725823" cy="411451"/>
          </a:xfrm>
        </p:grpSpPr>
        <p:sp>
          <p:nvSpPr>
            <p:cNvPr id="20" name="Freeform 20"/>
            <p:cNvSpPr/>
            <p:nvPr/>
          </p:nvSpPr>
          <p:spPr>
            <a:xfrm>
              <a:off x="0" y="0"/>
              <a:ext cx="725823" cy="411451"/>
            </a:xfrm>
            <a:custGeom>
              <a:avLst/>
              <a:gdLst/>
              <a:ahLst/>
              <a:cxnLst/>
              <a:rect l="l" t="t" r="r" b="b"/>
              <a:pathLst>
                <a:path w="725823" h="411451">
                  <a:moveTo>
                    <a:pt x="0" y="0"/>
                  </a:moveTo>
                  <a:lnTo>
                    <a:pt x="725823" y="0"/>
                  </a:lnTo>
                  <a:lnTo>
                    <a:pt x="725823" y="411451"/>
                  </a:lnTo>
                  <a:lnTo>
                    <a:pt x="0" y="411451"/>
                  </a:lnTo>
                  <a:close/>
                </a:path>
              </a:pathLst>
            </a:custGeom>
            <a:solidFill>
              <a:srgbClr val="1ED760"/>
            </a:solidFill>
            <a:ln w="38100" cap="sq">
              <a:solidFill>
                <a:srgbClr val="000000"/>
              </a:solidFill>
              <a:prstDash val="solid"/>
              <a:miter/>
            </a:ln>
          </p:spPr>
        </p:sp>
        <p:sp>
          <p:nvSpPr>
            <p:cNvPr id="21" name="TextBox 21"/>
            <p:cNvSpPr txBox="1"/>
            <p:nvPr/>
          </p:nvSpPr>
          <p:spPr>
            <a:xfrm>
              <a:off x="0" y="-47625"/>
              <a:ext cx="725823" cy="45907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6705702" y="7740238"/>
            <a:ext cx="2755860" cy="1518062"/>
          </a:xfrm>
          <a:prstGeom prst="rect">
            <a:avLst/>
          </a:prstGeom>
        </p:spPr>
        <p:txBody>
          <a:bodyPr lIns="0" tIns="0" rIns="0" bIns="0" rtlCol="0" anchor="t">
            <a:spAutoFit/>
          </a:bodyPr>
          <a:lstStyle/>
          <a:p>
            <a:pPr algn="ctr">
              <a:lnSpc>
                <a:spcPts val="2427"/>
              </a:lnSpc>
            </a:pPr>
            <a:r>
              <a:rPr lang="en-US" sz="1733">
                <a:solidFill>
                  <a:srgbClr val="000000"/>
                </a:solidFill>
                <a:latin typeface="Loubag"/>
              </a:rPr>
              <a:t>‘Explicit’ &amp; ‘Popularity’ Dropped - ‘Tempo’, ‘Duration’,  &amp; ‘Loudness’ Standardized to be between 0 and 1</a:t>
            </a:r>
          </a:p>
        </p:txBody>
      </p:sp>
      <p:sp>
        <p:nvSpPr>
          <p:cNvPr id="23" name="AutoShape 23"/>
          <p:cNvSpPr/>
          <p:nvPr/>
        </p:nvSpPr>
        <p:spPr>
          <a:xfrm flipH="1" flipV="1">
            <a:off x="8075899" y="6492011"/>
            <a:ext cx="7732" cy="1204061"/>
          </a:xfrm>
          <a:prstGeom prst="line">
            <a:avLst/>
          </a:prstGeom>
          <a:ln w="38100" cap="flat">
            <a:solidFill>
              <a:srgbClr val="000000"/>
            </a:solidFill>
            <a:prstDash val="sysDash"/>
            <a:headEnd type="none" w="sm" len="sm"/>
            <a:tailEnd type="arrow" w="med" len="sm"/>
          </a:ln>
        </p:spPr>
      </p:sp>
      <p:grpSp>
        <p:nvGrpSpPr>
          <p:cNvPr id="24" name="Group 24"/>
          <p:cNvGrpSpPr/>
          <p:nvPr/>
        </p:nvGrpSpPr>
        <p:grpSpPr>
          <a:xfrm>
            <a:off x="14503440" y="3561993"/>
            <a:ext cx="2755860" cy="730095"/>
            <a:chOff x="0" y="0"/>
            <a:chExt cx="725823" cy="192288"/>
          </a:xfrm>
        </p:grpSpPr>
        <p:sp>
          <p:nvSpPr>
            <p:cNvPr id="25" name="Freeform 25"/>
            <p:cNvSpPr/>
            <p:nvPr/>
          </p:nvSpPr>
          <p:spPr>
            <a:xfrm>
              <a:off x="0" y="0"/>
              <a:ext cx="725823" cy="192288"/>
            </a:xfrm>
            <a:custGeom>
              <a:avLst/>
              <a:gdLst/>
              <a:ahLst/>
              <a:cxnLst/>
              <a:rect l="l" t="t" r="r" b="b"/>
              <a:pathLst>
                <a:path w="725823" h="192288">
                  <a:moveTo>
                    <a:pt x="0" y="0"/>
                  </a:moveTo>
                  <a:lnTo>
                    <a:pt x="725823" y="0"/>
                  </a:lnTo>
                  <a:lnTo>
                    <a:pt x="725823" y="192288"/>
                  </a:lnTo>
                  <a:lnTo>
                    <a:pt x="0" y="192288"/>
                  </a:lnTo>
                  <a:close/>
                </a:path>
              </a:pathLst>
            </a:custGeom>
            <a:solidFill>
              <a:srgbClr val="1ED760"/>
            </a:solidFill>
            <a:ln w="38100" cap="sq">
              <a:solidFill>
                <a:srgbClr val="000000"/>
              </a:solidFill>
              <a:prstDash val="solid"/>
              <a:miter/>
            </a:ln>
          </p:spPr>
        </p:sp>
        <p:sp>
          <p:nvSpPr>
            <p:cNvPr id="26" name="TextBox 26"/>
            <p:cNvSpPr txBox="1"/>
            <p:nvPr/>
          </p:nvSpPr>
          <p:spPr>
            <a:xfrm>
              <a:off x="0" y="-47625"/>
              <a:ext cx="725823" cy="239913"/>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4503440" y="3606159"/>
            <a:ext cx="2755860" cy="603662"/>
          </a:xfrm>
          <a:prstGeom prst="rect">
            <a:avLst/>
          </a:prstGeom>
        </p:spPr>
        <p:txBody>
          <a:bodyPr lIns="0" tIns="0" rIns="0" bIns="0" rtlCol="0" anchor="t">
            <a:spAutoFit/>
          </a:bodyPr>
          <a:lstStyle/>
          <a:p>
            <a:pPr algn="ctr">
              <a:lnSpc>
                <a:spcPts val="2427"/>
              </a:lnSpc>
            </a:pPr>
            <a:r>
              <a:rPr lang="en-US" sz="1733">
                <a:solidFill>
                  <a:srgbClr val="000000"/>
                </a:solidFill>
                <a:latin typeface="Loubag"/>
              </a:rPr>
              <a:t>n_components = 7 or optimal</a:t>
            </a:r>
          </a:p>
        </p:txBody>
      </p:sp>
      <p:sp>
        <p:nvSpPr>
          <p:cNvPr id="28" name="AutoShape 28"/>
          <p:cNvSpPr/>
          <p:nvPr/>
        </p:nvSpPr>
        <p:spPr>
          <a:xfrm flipH="1">
            <a:off x="13448724" y="3927040"/>
            <a:ext cx="1054717" cy="0"/>
          </a:xfrm>
          <a:prstGeom prst="line">
            <a:avLst/>
          </a:prstGeom>
          <a:ln w="38100" cap="flat">
            <a:solidFill>
              <a:srgbClr val="000000"/>
            </a:solidFill>
            <a:prstDash val="sysDash"/>
            <a:headEnd type="none" w="sm" len="sm"/>
            <a:tailEnd type="arrow" w="med" len="sm"/>
          </a:ln>
        </p:spPr>
      </p:sp>
      <p:grpSp>
        <p:nvGrpSpPr>
          <p:cNvPr id="29" name="Group 29"/>
          <p:cNvGrpSpPr/>
          <p:nvPr/>
        </p:nvGrpSpPr>
        <p:grpSpPr>
          <a:xfrm>
            <a:off x="14503440" y="7492652"/>
            <a:ext cx="2755860" cy="1072619"/>
            <a:chOff x="0" y="0"/>
            <a:chExt cx="725823" cy="282500"/>
          </a:xfrm>
        </p:grpSpPr>
        <p:sp>
          <p:nvSpPr>
            <p:cNvPr id="30" name="Freeform 30"/>
            <p:cNvSpPr/>
            <p:nvPr/>
          </p:nvSpPr>
          <p:spPr>
            <a:xfrm>
              <a:off x="0" y="0"/>
              <a:ext cx="725823" cy="282500"/>
            </a:xfrm>
            <a:custGeom>
              <a:avLst/>
              <a:gdLst/>
              <a:ahLst/>
              <a:cxnLst/>
              <a:rect l="l" t="t" r="r" b="b"/>
              <a:pathLst>
                <a:path w="725823" h="282500">
                  <a:moveTo>
                    <a:pt x="0" y="0"/>
                  </a:moveTo>
                  <a:lnTo>
                    <a:pt x="725823" y="0"/>
                  </a:lnTo>
                  <a:lnTo>
                    <a:pt x="725823" y="282500"/>
                  </a:lnTo>
                  <a:lnTo>
                    <a:pt x="0" y="282500"/>
                  </a:lnTo>
                  <a:close/>
                </a:path>
              </a:pathLst>
            </a:custGeom>
            <a:solidFill>
              <a:srgbClr val="1ED760"/>
            </a:solidFill>
            <a:ln w="38100" cap="sq">
              <a:solidFill>
                <a:srgbClr val="000000"/>
              </a:solidFill>
              <a:prstDash val="solid"/>
              <a:miter/>
            </a:ln>
          </p:spPr>
        </p:sp>
        <p:sp>
          <p:nvSpPr>
            <p:cNvPr id="31" name="TextBox 31"/>
            <p:cNvSpPr txBox="1"/>
            <p:nvPr/>
          </p:nvSpPr>
          <p:spPr>
            <a:xfrm>
              <a:off x="0" y="-47625"/>
              <a:ext cx="725823" cy="3301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4503440" y="7523523"/>
            <a:ext cx="2755860" cy="908462"/>
          </a:xfrm>
          <a:prstGeom prst="rect">
            <a:avLst/>
          </a:prstGeom>
        </p:spPr>
        <p:txBody>
          <a:bodyPr lIns="0" tIns="0" rIns="0" bIns="0" rtlCol="0" anchor="t">
            <a:spAutoFit/>
          </a:bodyPr>
          <a:lstStyle/>
          <a:p>
            <a:pPr algn="ctr">
              <a:lnSpc>
                <a:spcPts val="2427"/>
              </a:lnSpc>
            </a:pPr>
            <a:r>
              <a:rPr lang="en-US" sz="1733">
                <a:solidFill>
                  <a:srgbClr val="000000"/>
                </a:solidFill>
                <a:latin typeface="Loubag"/>
              </a:rPr>
              <a:t>3 PCA loadings</a:t>
            </a:r>
          </a:p>
          <a:p>
            <a:pPr algn="ctr">
              <a:lnSpc>
                <a:spcPts val="2427"/>
              </a:lnSpc>
            </a:pPr>
            <a:r>
              <a:rPr lang="en-US" sz="1733">
                <a:solidFill>
                  <a:srgbClr val="000000"/>
                </a:solidFill>
                <a:latin typeface="Loubag"/>
              </a:rPr>
              <a:t>3 new variables</a:t>
            </a:r>
          </a:p>
          <a:p>
            <a:pPr algn="ctr">
              <a:lnSpc>
                <a:spcPts val="2427"/>
              </a:lnSpc>
            </a:pPr>
            <a:r>
              <a:rPr lang="en-US" sz="1733">
                <a:solidFill>
                  <a:srgbClr val="000000"/>
                </a:solidFill>
                <a:latin typeface="Loubag"/>
              </a:rPr>
              <a:t>7 total attributes</a:t>
            </a:r>
          </a:p>
        </p:txBody>
      </p:sp>
      <p:sp>
        <p:nvSpPr>
          <p:cNvPr id="33" name="AutoShape 33"/>
          <p:cNvSpPr/>
          <p:nvPr/>
        </p:nvSpPr>
        <p:spPr>
          <a:xfrm flipH="1" flipV="1">
            <a:off x="13448724" y="7979359"/>
            <a:ext cx="1054717" cy="17446"/>
          </a:xfrm>
          <a:prstGeom prst="line">
            <a:avLst/>
          </a:prstGeom>
          <a:ln w="38100" cap="flat">
            <a:solidFill>
              <a:srgbClr val="000000"/>
            </a:solidFill>
            <a:prstDash val="sysDash"/>
            <a:headEnd type="none" w="sm" len="sm"/>
            <a:tailEnd type="arrow" w="med" len="sm"/>
          </a:ln>
        </p:spPr>
      </p:sp>
      <p:sp>
        <p:nvSpPr>
          <p:cNvPr id="34" name="TextBox 34"/>
          <p:cNvSpPr txBox="1"/>
          <p:nvPr/>
        </p:nvSpPr>
        <p:spPr>
          <a:xfrm>
            <a:off x="1028700" y="1638728"/>
            <a:ext cx="6235007"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Each dataset is plugged into both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4260786" y="2943917"/>
            <a:ext cx="9766428" cy="7096299"/>
          </a:xfrm>
          <a:custGeom>
            <a:avLst/>
            <a:gdLst/>
            <a:ahLst/>
            <a:cxnLst/>
            <a:rect l="l" t="t" r="r" b="b"/>
            <a:pathLst>
              <a:path w="9766428" h="7096299">
                <a:moveTo>
                  <a:pt x="0" y="0"/>
                </a:moveTo>
                <a:lnTo>
                  <a:pt x="9766428" y="0"/>
                </a:lnTo>
                <a:lnTo>
                  <a:pt x="9766428" y="7096299"/>
                </a:lnTo>
                <a:lnTo>
                  <a:pt x="0" y="7096299"/>
                </a:lnTo>
                <a:lnTo>
                  <a:pt x="0" y="0"/>
                </a:lnTo>
                <a:close/>
              </a:path>
            </a:pathLst>
          </a:custGeom>
          <a:blipFill>
            <a:blip r:embed="rId3"/>
            <a:stretch>
              <a:fillRect l="-6062" t="-7648" r="-9346" b="-3535"/>
            </a:stretch>
          </a:blipFill>
        </p:spPr>
      </p:sp>
      <p:sp>
        <p:nvSpPr>
          <p:cNvPr id="4" name="TextBox 4"/>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DATASETS</a:t>
            </a:r>
          </a:p>
        </p:txBody>
      </p:sp>
      <p:sp>
        <p:nvSpPr>
          <p:cNvPr id="5" name="TextBox 5"/>
          <p:cNvSpPr txBox="1"/>
          <p:nvPr/>
        </p:nvSpPr>
        <p:spPr>
          <a:xfrm>
            <a:off x="1028700" y="1581153"/>
            <a:ext cx="9488214"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1 PCA</a:t>
            </a:r>
          </a:p>
        </p:txBody>
      </p:sp>
      <p:sp>
        <p:nvSpPr>
          <p:cNvPr id="6" name="TextBox 6"/>
          <p:cNvSpPr txBox="1"/>
          <p:nvPr/>
        </p:nvSpPr>
        <p:spPr>
          <a:xfrm>
            <a:off x="1028700" y="2411002"/>
            <a:ext cx="12274132"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Originally did n_components = 7 because of our 3 PCA datset final attribute size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4725108" y="170239"/>
            <a:ext cx="12534192" cy="4035461"/>
          </a:xfrm>
          <a:custGeom>
            <a:avLst/>
            <a:gdLst/>
            <a:ahLst/>
            <a:cxnLst/>
            <a:rect l="l" t="t" r="r" b="b"/>
            <a:pathLst>
              <a:path w="12534192" h="4035461">
                <a:moveTo>
                  <a:pt x="0" y="0"/>
                </a:moveTo>
                <a:lnTo>
                  <a:pt x="12534192" y="0"/>
                </a:lnTo>
                <a:lnTo>
                  <a:pt x="12534192" y="4035460"/>
                </a:lnTo>
                <a:lnTo>
                  <a:pt x="0" y="4035460"/>
                </a:lnTo>
                <a:lnTo>
                  <a:pt x="0" y="0"/>
                </a:lnTo>
                <a:close/>
              </a:path>
            </a:pathLst>
          </a:custGeom>
          <a:blipFill>
            <a:blip r:embed="rId3"/>
            <a:stretch>
              <a:fillRect/>
            </a:stretch>
          </a:blipFill>
        </p:spPr>
      </p:sp>
      <p:sp>
        <p:nvSpPr>
          <p:cNvPr id="4" name="Freeform 4"/>
          <p:cNvSpPr/>
          <p:nvPr/>
        </p:nvSpPr>
        <p:spPr>
          <a:xfrm>
            <a:off x="5772807" y="4476245"/>
            <a:ext cx="10089611" cy="5166857"/>
          </a:xfrm>
          <a:custGeom>
            <a:avLst/>
            <a:gdLst/>
            <a:ahLst/>
            <a:cxnLst/>
            <a:rect l="l" t="t" r="r" b="b"/>
            <a:pathLst>
              <a:path w="10089611" h="5166857">
                <a:moveTo>
                  <a:pt x="0" y="0"/>
                </a:moveTo>
                <a:lnTo>
                  <a:pt x="10089611" y="0"/>
                </a:lnTo>
                <a:lnTo>
                  <a:pt x="10089611" y="5166857"/>
                </a:lnTo>
                <a:lnTo>
                  <a:pt x="0" y="5166857"/>
                </a:lnTo>
                <a:lnTo>
                  <a:pt x="0" y="0"/>
                </a:lnTo>
                <a:close/>
              </a:path>
            </a:pathLst>
          </a:custGeom>
          <a:blipFill>
            <a:blip r:embed="rId4"/>
            <a:stretch>
              <a:fillRect/>
            </a:stretch>
          </a:blipFill>
        </p:spPr>
      </p:sp>
      <p:grpSp>
        <p:nvGrpSpPr>
          <p:cNvPr id="5" name="Group 5"/>
          <p:cNvGrpSpPr/>
          <p:nvPr/>
        </p:nvGrpSpPr>
        <p:grpSpPr>
          <a:xfrm>
            <a:off x="5689193" y="125295"/>
            <a:ext cx="669625" cy="4080404"/>
            <a:chOff x="0" y="0"/>
            <a:chExt cx="176362" cy="1074674"/>
          </a:xfrm>
        </p:grpSpPr>
        <p:sp>
          <p:nvSpPr>
            <p:cNvPr id="6" name="Freeform 6"/>
            <p:cNvSpPr/>
            <p:nvPr/>
          </p:nvSpPr>
          <p:spPr>
            <a:xfrm>
              <a:off x="0" y="0"/>
              <a:ext cx="176362" cy="1074674"/>
            </a:xfrm>
            <a:custGeom>
              <a:avLst/>
              <a:gdLst/>
              <a:ahLst/>
              <a:cxnLst/>
              <a:rect l="l" t="t" r="r" b="b"/>
              <a:pathLst>
                <a:path w="176362" h="1074674">
                  <a:moveTo>
                    <a:pt x="0" y="0"/>
                  </a:moveTo>
                  <a:lnTo>
                    <a:pt x="176362" y="0"/>
                  </a:lnTo>
                  <a:lnTo>
                    <a:pt x="176362" y="1074674"/>
                  </a:lnTo>
                  <a:lnTo>
                    <a:pt x="0" y="1074674"/>
                  </a:lnTo>
                  <a:close/>
                </a:path>
              </a:pathLst>
            </a:custGeom>
            <a:solidFill>
              <a:srgbClr val="000000">
                <a:alpha val="0"/>
              </a:srgbClr>
            </a:solidFill>
            <a:ln w="38100" cap="sq">
              <a:solidFill>
                <a:srgbClr val="FF3131"/>
              </a:solidFill>
              <a:prstDash val="solid"/>
              <a:miter/>
            </a:ln>
          </p:spPr>
        </p:sp>
        <p:sp>
          <p:nvSpPr>
            <p:cNvPr id="7" name="TextBox 7"/>
            <p:cNvSpPr txBox="1"/>
            <p:nvPr/>
          </p:nvSpPr>
          <p:spPr>
            <a:xfrm>
              <a:off x="0" y="-47625"/>
              <a:ext cx="176362" cy="1122299"/>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581153"/>
            <a:ext cx="9488214"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3 PCA</a:t>
            </a:r>
          </a:p>
        </p:txBody>
      </p:sp>
      <p:grpSp>
        <p:nvGrpSpPr>
          <p:cNvPr id="9" name="Group 9"/>
          <p:cNvGrpSpPr/>
          <p:nvPr/>
        </p:nvGrpSpPr>
        <p:grpSpPr>
          <a:xfrm>
            <a:off x="6780334" y="125295"/>
            <a:ext cx="823123" cy="4080404"/>
            <a:chOff x="0" y="0"/>
            <a:chExt cx="216790" cy="1074674"/>
          </a:xfrm>
        </p:grpSpPr>
        <p:sp>
          <p:nvSpPr>
            <p:cNvPr id="10" name="Freeform 10"/>
            <p:cNvSpPr/>
            <p:nvPr/>
          </p:nvSpPr>
          <p:spPr>
            <a:xfrm>
              <a:off x="0" y="0"/>
              <a:ext cx="216790" cy="1074674"/>
            </a:xfrm>
            <a:custGeom>
              <a:avLst/>
              <a:gdLst/>
              <a:ahLst/>
              <a:cxnLst/>
              <a:rect l="l" t="t" r="r" b="b"/>
              <a:pathLst>
                <a:path w="216790" h="1074674">
                  <a:moveTo>
                    <a:pt x="0" y="0"/>
                  </a:moveTo>
                  <a:lnTo>
                    <a:pt x="216790" y="0"/>
                  </a:lnTo>
                  <a:lnTo>
                    <a:pt x="216790" y="1074674"/>
                  </a:lnTo>
                  <a:lnTo>
                    <a:pt x="0" y="1074674"/>
                  </a:lnTo>
                  <a:close/>
                </a:path>
              </a:pathLst>
            </a:custGeom>
            <a:solidFill>
              <a:srgbClr val="000000">
                <a:alpha val="0"/>
              </a:srgbClr>
            </a:solidFill>
            <a:ln w="38100" cap="sq">
              <a:solidFill>
                <a:srgbClr val="FF3131"/>
              </a:solidFill>
              <a:prstDash val="solid"/>
              <a:miter/>
            </a:ln>
          </p:spPr>
        </p:sp>
        <p:sp>
          <p:nvSpPr>
            <p:cNvPr id="11" name="TextBox 11"/>
            <p:cNvSpPr txBox="1"/>
            <p:nvPr/>
          </p:nvSpPr>
          <p:spPr>
            <a:xfrm>
              <a:off x="0" y="-47625"/>
              <a:ext cx="216790" cy="112229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211568" y="125295"/>
            <a:ext cx="1049705" cy="4080404"/>
            <a:chOff x="0" y="0"/>
            <a:chExt cx="276465" cy="1074674"/>
          </a:xfrm>
        </p:grpSpPr>
        <p:sp>
          <p:nvSpPr>
            <p:cNvPr id="13" name="Freeform 13"/>
            <p:cNvSpPr/>
            <p:nvPr/>
          </p:nvSpPr>
          <p:spPr>
            <a:xfrm>
              <a:off x="0" y="0"/>
              <a:ext cx="276465" cy="1074674"/>
            </a:xfrm>
            <a:custGeom>
              <a:avLst/>
              <a:gdLst/>
              <a:ahLst/>
              <a:cxnLst/>
              <a:rect l="l" t="t" r="r" b="b"/>
              <a:pathLst>
                <a:path w="276465" h="1074674">
                  <a:moveTo>
                    <a:pt x="0" y="0"/>
                  </a:moveTo>
                  <a:lnTo>
                    <a:pt x="276465" y="0"/>
                  </a:lnTo>
                  <a:lnTo>
                    <a:pt x="276465" y="1074674"/>
                  </a:lnTo>
                  <a:lnTo>
                    <a:pt x="0" y="1074674"/>
                  </a:lnTo>
                  <a:close/>
                </a:path>
              </a:pathLst>
            </a:custGeom>
            <a:solidFill>
              <a:srgbClr val="000000">
                <a:alpha val="0"/>
              </a:srgbClr>
            </a:solidFill>
            <a:ln w="38100" cap="sq">
              <a:solidFill>
                <a:srgbClr val="FF3131"/>
              </a:solidFill>
              <a:prstDash val="solid"/>
              <a:miter/>
            </a:ln>
          </p:spPr>
        </p:sp>
        <p:sp>
          <p:nvSpPr>
            <p:cNvPr id="14" name="TextBox 14"/>
            <p:cNvSpPr txBox="1"/>
            <p:nvPr/>
          </p:nvSpPr>
          <p:spPr>
            <a:xfrm>
              <a:off x="0" y="-47625"/>
              <a:ext cx="276465" cy="1122299"/>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880257" y="4476245"/>
            <a:ext cx="1517608" cy="5079808"/>
            <a:chOff x="0" y="0"/>
            <a:chExt cx="399699" cy="1337892"/>
          </a:xfrm>
        </p:grpSpPr>
        <p:sp>
          <p:nvSpPr>
            <p:cNvPr id="16" name="Freeform 16"/>
            <p:cNvSpPr/>
            <p:nvPr/>
          </p:nvSpPr>
          <p:spPr>
            <a:xfrm>
              <a:off x="0" y="0"/>
              <a:ext cx="399699" cy="1337892"/>
            </a:xfrm>
            <a:custGeom>
              <a:avLst/>
              <a:gdLst/>
              <a:ahLst/>
              <a:cxnLst/>
              <a:rect l="l" t="t" r="r" b="b"/>
              <a:pathLst>
                <a:path w="399699" h="1337892">
                  <a:moveTo>
                    <a:pt x="0" y="0"/>
                  </a:moveTo>
                  <a:lnTo>
                    <a:pt x="399699" y="0"/>
                  </a:lnTo>
                  <a:lnTo>
                    <a:pt x="399699" y="1337892"/>
                  </a:lnTo>
                  <a:lnTo>
                    <a:pt x="0" y="1337892"/>
                  </a:lnTo>
                  <a:close/>
                </a:path>
              </a:pathLst>
            </a:custGeom>
            <a:solidFill>
              <a:srgbClr val="000000">
                <a:alpha val="0"/>
              </a:srgbClr>
            </a:solidFill>
            <a:ln w="38100" cap="sq">
              <a:solidFill>
                <a:srgbClr val="FF3131"/>
              </a:solidFill>
              <a:prstDash val="solid"/>
              <a:miter/>
            </a:ln>
          </p:spPr>
        </p:sp>
        <p:sp>
          <p:nvSpPr>
            <p:cNvPr id="17" name="TextBox 17"/>
            <p:cNvSpPr txBox="1"/>
            <p:nvPr/>
          </p:nvSpPr>
          <p:spPr>
            <a:xfrm>
              <a:off x="0" y="-47625"/>
              <a:ext cx="399699" cy="138551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4689983" y="125295"/>
            <a:ext cx="999211" cy="4080404"/>
            <a:chOff x="0" y="0"/>
            <a:chExt cx="263167" cy="1074674"/>
          </a:xfrm>
        </p:grpSpPr>
        <p:sp>
          <p:nvSpPr>
            <p:cNvPr id="19" name="Freeform 19"/>
            <p:cNvSpPr/>
            <p:nvPr/>
          </p:nvSpPr>
          <p:spPr>
            <a:xfrm>
              <a:off x="0" y="0"/>
              <a:ext cx="263167" cy="1074674"/>
            </a:xfrm>
            <a:custGeom>
              <a:avLst/>
              <a:gdLst/>
              <a:ahLst/>
              <a:cxnLst/>
              <a:rect l="l" t="t" r="r" b="b"/>
              <a:pathLst>
                <a:path w="263167" h="1074674">
                  <a:moveTo>
                    <a:pt x="0" y="0"/>
                  </a:moveTo>
                  <a:lnTo>
                    <a:pt x="263167" y="0"/>
                  </a:lnTo>
                  <a:lnTo>
                    <a:pt x="263167" y="1074674"/>
                  </a:lnTo>
                  <a:lnTo>
                    <a:pt x="0" y="1074674"/>
                  </a:lnTo>
                  <a:close/>
                </a:path>
              </a:pathLst>
            </a:custGeom>
            <a:solidFill>
              <a:srgbClr val="000000">
                <a:alpha val="0"/>
              </a:srgbClr>
            </a:solidFill>
            <a:ln w="38100" cap="sq">
              <a:solidFill>
                <a:srgbClr val="1ED760"/>
              </a:solidFill>
              <a:prstDash val="solid"/>
              <a:miter/>
            </a:ln>
          </p:spPr>
        </p:sp>
        <p:sp>
          <p:nvSpPr>
            <p:cNvPr id="20" name="TextBox 20"/>
            <p:cNvSpPr txBox="1"/>
            <p:nvPr/>
          </p:nvSpPr>
          <p:spPr>
            <a:xfrm>
              <a:off x="0" y="-47625"/>
              <a:ext cx="263167" cy="112229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0380652" y="125295"/>
            <a:ext cx="1379056" cy="4080404"/>
            <a:chOff x="0" y="0"/>
            <a:chExt cx="363208" cy="1074674"/>
          </a:xfrm>
        </p:grpSpPr>
        <p:sp>
          <p:nvSpPr>
            <p:cNvPr id="22" name="Freeform 22"/>
            <p:cNvSpPr/>
            <p:nvPr/>
          </p:nvSpPr>
          <p:spPr>
            <a:xfrm>
              <a:off x="0" y="0"/>
              <a:ext cx="363208" cy="1074674"/>
            </a:xfrm>
            <a:custGeom>
              <a:avLst/>
              <a:gdLst/>
              <a:ahLst/>
              <a:cxnLst/>
              <a:rect l="l" t="t" r="r" b="b"/>
              <a:pathLst>
                <a:path w="363208" h="1074674">
                  <a:moveTo>
                    <a:pt x="0" y="0"/>
                  </a:moveTo>
                  <a:lnTo>
                    <a:pt x="363208" y="0"/>
                  </a:lnTo>
                  <a:lnTo>
                    <a:pt x="363208" y="1074674"/>
                  </a:lnTo>
                  <a:lnTo>
                    <a:pt x="0" y="1074674"/>
                  </a:lnTo>
                  <a:close/>
                </a:path>
              </a:pathLst>
            </a:custGeom>
            <a:solidFill>
              <a:srgbClr val="000000">
                <a:alpha val="0"/>
              </a:srgbClr>
            </a:solidFill>
            <a:ln w="38100" cap="sq">
              <a:solidFill>
                <a:srgbClr val="1ED760"/>
              </a:solidFill>
              <a:prstDash val="solid"/>
              <a:miter/>
            </a:ln>
          </p:spPr>
        </p:sp>
        <p:sp>
          <p:nvSpPr>
            <p:cNvPr id="23" name="TextBox 23"/>
            <p:cNvSpPr txBox="1"/>
            <p:nvPr/>
          </p:nvSpPr>
          <p:spPr>
            <a:xfrm>
              <a:off x="0" y="-47625"/>
              <a:ext cx="363208" cy="1122299"/>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2525885" y="125295"/>
            <a:ext cx="679817" cy="4080404"/>
            <a:chOff x="0" y="0"/>
            <a:chExt cx="179047" cy="1074674"/>
          </a:xfrm>
        </p:grpSpPr>
        <p:sp>
          <p:nvSpPr>
            <p:cNvPr id="25" name="Freeform 25"/>
            <p:cNvSpPr/>
            <p:nvPr/>
          </p:nvSpPr>
          <p:spPr>
            <a:xfrm>
              <a:off x="0" y="0"/>
              <a:ext cx="179047" cy="1074674"/>
            </a:xfrm>
            <a:custGeom>
              <a:avLst/>
              <a:gdLst/>
              <a:ahLst/>
              <a:cxnLst/>
              <a:rect l="l" t="t" r="r" b="b"/>
              <a:pathLst>
                <a:path w="179047" h="1074674">
                  <a:moveTo>
                    <a:pt x="0" y="0"/>
                  </a:moveTo>
                  <a:lnTo>
                    <a:pt x="179047" y="0"/>
                  </a:lnTo>
                  <a:lnTo>
                    <a:pt x="179047" y="1074674"/>
                  </a:lnTo>
                  <a:lnTo>
                    <a:pt x="0" y="1074674"/>
                  </a:lnTo>
                  <a:close/>
                </a:path>
              </a:pathLst>
            </a:custGeom>
            <a:solidFill>
              <a:srgbClr val="000000">
                <a:alpha val="0"/>
              </a:srgbClr>
            </a:solidFill>
            <a:ln w="38100" cap="sq">
              <a:solidFill>
                <a:srgbClr val="1ED760"/>
              </a:solidFill>
              <a:prstDash val="solid"/>
              <a:miter/>
            </a:ln>
          </p:spPr>
        </p:sp>
        <p:sp>
          <p:nvSpPr>
            <p:cNvPr id="26" name="TextBox 26"/>
            <p:cNvSpPr txBox="1"/>
            <p:nvPr/>
          </p:nvSpPr>
          <p:spPr>
            <a:xfrm>
              <a:off x="0" y="-47625"/>
              <a:ext cx="179047" cy="1122299"/>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2397865" y="4476245"/>
            <a:ext cx="1521378" cy="5079808"/>
            <a:chOff x="0" y="0"/>
            <a:chExt cx="400692" cy="1337892"/>
          </a:xfrm>
        </p:grpSpPr>
        <p:sp>
          <p:nvSpPr>
            <p:cNvPr id="28" name="Freeform 28"/>
            <p:cNvSpPr/>
            <p:nvPr/>
          </p:nvSpPr>
          <p:spPr>
            <a:xfrm>
              <a:off x="0" y="0"/>
              <a:ext cx="400692" cy="1337892"/>
            </a:xfrm>
            <a:custGeom>
              <a:avLst/>
              <a:gdLst/>
              <a:ahLst/>
              <a:cxnLst/>
              <a:rect l="l" t="t" r="r" b="b"/>
              <a:pathLst>
                <a:path w="400692" h="1337892">
                  <a:moveTo>
                    <a:pt x="0" y="0"/>
                  </a:moveTo>
                  <a:lnTo>
                    <a:pt x="400692" y="0"/>
                  </a:lnTo>
                  <a:lnTo>
                    <a:pt x="400692" y="1337892"/>
                  </a:lnTo>
                  <a:lnTo>
                    <a:pt x="0" y="1337892"/>
                  </a:lnTo>
                  <a:close/>
                </a:path>
              </a:pathLst>
            </a:custGeom>
            <a:solidFill>
              <a:srgbClr val="000000">
                <a:alpha val="0"/>
              </a:srgbClr>
            </a:solidFill>
            <a:ln w="38100" cap="sq">
              <a:solidFill>
                <a:srgbClr val="1ED760"/>
              </a:solidFill>
              <a:prstDash val="solid"/>
              <a:miter/>
            </a:ln>
          </p:spPr>
        </p:sp>
        <p:sp>
          <p:nvSpPr>
            <p:cNvPr id="29" name="TextBox 29"/>
            <p:cNvSpPr txBox="1"/>
            <p:nvPr/>
          </p:nvSpPr>
          <p:spPr>
            <a:xfrm>
              <a:off x="0" y="-47625"/>
              <a:ext cx="400692" cy="1385517"/>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6358818" y="125295"/>
            <a:ext cx="421516" cy="4080404"/>
            <a:chOff x="0" y="0"/>
            <a:chExt cx="111016" cy="1074674"/>
          </a:xfrm>
        </p:grpSpPr>
        <p:sp>
          <p:nvSpPr>
            <p:cNvPr id="31" name="Freeform 31"/>
            <p:cNvSpPr/>
            <p:nvPr/>
          </p:nvSpPr>
          <p:spPr>
            <a:xfrm>
              <a:off x="0" y="0"/>
              <a:ext cx="111016" cy="1074674"/>
            </a:xfrm>
            <a:custGeom>
              <a:avLst/>
              <a:gdLst/>
              <a:ahLst/>
              <a:cxnLst/>
              <a:rect l="l" t="t" r="r" b="b"/>
              <a:pathLst>
                <a:path w="111016" h="1074674">
                  <a:moveTo>
                    <a:pt x="0" y="0"/>
                  </a:moveTo>
                  <a:lnTo>
                    <a:pt x="111016" y="0"/>
                  </a:lnTo>
                  <a:lnTo>
                    <a:pt x="111016" y="1074674"/>
                  </a:lnTo>
                  <a:lnTo>
                    <a:pt x="0" y="1074674"/>
                  </a:lnTo>
                  <a:close/>
                </a:path>
              </a:pathLst>
            </a:custGeom>
            <a:solidFill>
              <a:srgbClr val="000000">
                <a:alpha val="0"/>
              </a:srgbClr>
            </a:solidFill>
            <a:ln w="38100" cap="sq">
              <a:solidFill>
                <a:srgbClr val="0012FF"/>
              </a:solidFill>
              <a:prstDash val="solid"/>
              <a:miter/>
            </a:ln>
          </p:spPr>
        </p:sp>
        <p:sp>
          <p:nvSpPr>
            <p:cNvPr id="32" name="TextBox 32"/>
            <p:cNvSpPr txBox="1"/>
            <p:nvPr/>
          </p:nvSpPr>
          <p:spPr>
            <a:xfrm>
              <a:off x="0" y="-47625"/>
              <a:ext cx="111016" cy="1122299"/>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DATASETS</a:t>
            </a:r>
          </a:p>
        </p:txBody>
      </p:sp>
      <p:grpSp>
        <p:nvGrpSpPr>
          <p:cNvPr id="34" name="Group 34"/>
          <p:cNvGrpSpPr/>
          <p:nvPr/>
        </p:nvGrpSpPr>
        <p:grpSpPr>
          <a:xfrm>
            <a:off x="7603457" y="125295"/>
            <a:ext cx="608111" cy="4080404"/>
            <a:chOff x="0" y="0"/>
            <a:chExt cx="160161" cy="1074674"/>
          </a:xfrm>
        </p:grpSpPr>
        <p:sp>
          <p:nvSpPr>
            <p:cNvPr id="35" name="Freeform 35"/>
            <p:cNvSpPr/>
            <p:nvPr/>
          </p:nvSpPr>
          <p:spPr>
            <a:xfrm>
              <a:off x="0" y="0"/>
              <a:ext cx="160161" cy="1074674"/>
            </a:xfrm>
            <a:custGeom>
              <a:avLst/>
              <a:gdLst/>
              <a:ahLst/>
              <a:cxnLst/>
              <a:rect l="l" t="t" r="r" b="b"/>
              <a:pathLst>
                <a:path w="160161" h="1074674">
                  <a:moveTo>
                    <a:pt x="0" y="0"/>
                  </a:moveTo>
                  <a:lnTo>
                    <a:pt x="160161" y="0"/>
                  </a:lnTo>
                  <a:lnTo>
                    <a:pt x="160161" y="1074674"/>
                  </a:lnTo>
                  <a:lnTo>
                    <a:pt x="0" y="1074674"/>
                  </a:lnTo>
                  <a:close/>
                </a:path>
              </a:pathLst>
            </a:custGeom>
            <a:solidFill>
              <a:srgbClr val="000000">
                <a:alpha val="0"/>
              </a:srgbClr>
            </a:solidFill>
            <a:ln w="38100" cap="sq">
              <a:solidFill>
                <a:srgbClr val="0012FF"/>
              </a:solidFill>
              <a:prstDash val="solid"/>
              <a:miter/>
            </a:ln>
          </p:spPr>
        </p:sp>
        <p:sp>
          <p:nvSpPr>
            <p:cNvPr id="36" name="TextBox 36"/>
            <p:cNvSpPr txBox="1"/>
            <p:nvPr/>
          </p:nvSpPr>
          <p:spPr>
            <a:xfrm>
              <a:off x="0" y="-47625"/>
              <a:ext cx="160161" cy="112229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3205703" y="125295"/>
            <a:ext cx="873999" cy="4080404"/>
            <a:chOff x="0" y="0"/>
            <a:chExt cx="230189" cy="1074674"/>
          </a:xfrm>
        </p:grpSpPr>
        <p:sp>
          <p:nvSpPr>
            <p:cNvPr id="38" name="Freeform 38"/>
            <p:cNvSpPr/>
            <p:nvPr/>
          </p:nvSpPr>
          <p:spPr>
            <a:xfrm>
              <a:off x="0" y="0"/>
              <a:ext cx="230189" cy="1074674"/>
            </a:xfrm>
            <a:custGeom>
              <a:avLst/>
              <a:gdLst/>
              <a:ahLst/>
              <a:cxnLst/>
              <a:rect l="l" t="t" r="r" b="b"/>
              <a:pathLst>
                <a:path w="230189" h="1074674">
                  <a:moveTo>
                    <a:pt x="0" y="0"/>
                  </a:moveTo>
                  <a:lnTo>
                    <a:pt x="230189" y="0"/>
                  </a:lnTo>
                  <a:lnTo>
                    <a:pt x="230189" y="1074674"/>
                  </a:lnTo>
                  <a:lnTo>
                    <a:pt x="0" y="1074674"/>
                  </a:lnTo>
                  <a:close/>
                </a:path>
              </a:pathLst>
            </a:custGeom>
            <a:solidFill>
              <a:srgbClr val="000000">
                <a:alpha val="0"/>
              </a:srgbClr>
            </a:solidFill>
            <a:ln w="38100" cap="sq">
              <a:solidFill>
                <a:srgbClr val="0012FF"/>
              </a:solidFill>
              <a:prstDash val="solid"/>
              <a:miter/>
            </a:ln>
          </p:spPr>
        </p:sp>
        <p:sp>
          <p:nvSpPr>
            <p:cNvPr id="39" name="TextBox 39"/>
            <p:cNvSpPr txBox="1"/>
            <p:nvPr/>
          </p:nvSpPr>
          <p:spPr>
            <a:xfrm>
              <a:off x="0" y="-47625"/>
              <a:ext cx="230189" cy="1122299"/>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4079702" y="125295"/>
            <a:ext cx="1212402" cy="4080404"/>
            <a:chOff x="0" y="0"/>
            <a:chExt cx="319316" cy="1074674"/>
          </a:xfrm>
        </p:grpSpPr>
        <p:sp>
          <p:nvSpPr>
            <p:cNvPr id="41" name="Freeform 41"/>
            <p:cNvSpPr/>
            <p:nvPr/>
          </p:nvSpPr>
          <p:spPr>
            <a:xfrm>
              <a:off x="0" y="0"/>
              <a:ext cx="319316" cy="1074674"/>
            </a:xfrm>
            <a:custGeom>
              <a:avLst/>
              <a:gdLst/>
              <a:ahLst/>
              <a:cxnLst/>
              <a:rect l="l" t="t" r="r" b="b"/>
              <a:pathLst>
                <a:path w="319316" h="1074674">
                  <a:moveTo>
                    <a:pt x="0" y="0"/>
                  </a:moveTo>
                  <a:lnTo>
                    <a:pt x="319316" y="0"/>
                  </a:lnTo>
                  <a:lnTo>
                    <a:pt x="319316" y="1074674"/>
                  </a:lnTo>
                  <a:lnTo>
                    <a:pt x="0" y="1074674"/>
                  </a:lnTo>
                  <a:close/>
                </a:path>
              </a:pathLst>
            </a:custGeom>
            <a:solidFill>
              <a:srgbClr val="000000">
                <a:alpha val="0"/>
              </a:srgbClr>
            </a:solidFill>
            <a:ln w="38100" cap="sq">
              <a:solidFill>
                <a:srgbClr val="0012FF"/>
              </a:solidFill>
              <a:prstDash val="solid"/>
              <a:miter/>
            </a:ln>
          </p:spPr>
        </p:sp>
        <p:sp>
          <p:nvSpPr>
            <p:cNvPr id="42" name="TextBox 42"/>
            <p:cNvSpPr txBox="1"/>
            <p:nvPr/>
          </p:nvSpPr>
          <p:spPr>
            <a:xfrm>
              <a:off x="0" y="-47625"/>
              <a:ext cx="319316" cy="1122299"/>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3966392" y="4476245"/>
            <a:ext cx="1896026" cy="5079808"/>
            <a:chOff x="0" y="0"/>
            <a:chExt cx="499365" cy="1337892"/>
          </a:xfrm>
        </p:grpSpPr>
        <p:sp>
          <p:nvSpPr>
            <p:cNvPr id="44" name="Freeform 44"/>
            <p:cNvSpPr/>
            <p:nvPr/>
          </p:nvSpPr>
          <p:spPr>
            <a:xfrm>
              <a:off x="0" y="0"/>
              <a:ext cx="499365" cy="1337892"/>
            </a:xfrm>
            <a:custGeom>
              <a:avLst/>
              <a:gdLst/>
              <a:ahLst/>
              <a:cxnLst/>
              <a:rect l="l" t="t" r="r" b="b"/>
              <a:pathLst>
                <a:path w="499365" h="1337892">
                  <a:moveTo>
                    <a:pt x="0" y="0"/>
                  </a:moveTo>
                  <a:lnTo>
                    <a:pt x="499365" y="0"/>
                  </a:lnTo>
                  <a:lnTo>
                    <a:pt x="499365" y="1337892"/>
                  </a:lnTo>
                  <a:lnTo>
                    <a:pt x="0" y="1337892"/>
                  </a:lnTo>
                  <a:close/>
                </a:path>
              </a:pathLst>
            </a:custGeom>
            <a:solidFill>
              <a:srgbClr val="000000">
                <a:alpha val="0"/>
              </a:srgbClr>
            </a:solidFill>
            <a:ln w="38100" cap="sq">
              <a:solidFill>
                <a:srgbClr val="0012FF"/>
              </a:solidFill>
              <a:prstDash val="solid"/>
              <a:miter/>
            </a:ln>
          </p:spPr>
        </p:sp>
        <p:sp>
          <p:nvSpPr>
            <p:cNvPr id="45" name="TextBox 45"/>
            <p:cNvSpPr txBox="1"/>
            <p:nvPr/>
          </p:nvSpPr>
          <p:spPr>
            <a:xfrm>
              <a:off x="0" y="-47625"/>
              <a:ext cx="499365" cy="1385517"/>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9827273" y="1989698"/>
            <a:ext cx="8268823" cy="5964519"/>
          </a:xfrm>
          <a:custGeom>
            <a:avLst/>
            <a:gdLst/>
            <a:ahLst/>
            <a:cxnLst/>
            <a:rect l="l" t="t" r="r" b="b"/>
            <a:pathLst>
              <a:path w="8268823" h="5964519">
                <a:moveTo>
                  <a:pt x="0" y="0"/>
                </a:moveTo>
                <a:lnTo>
                  <a:pt x="8268823" y="0"/>
                </a:lnTo>
                <a:lnTo>
                  <a:pt x="8268823" y="5964518"/>
                </a:lnTo>
                <a:lnTo>
                  <a:pt x="0" y="5964518"/>
                </a:lnTo>
                <a:lnTo>
                  <a:pt x="0" y="0"/>
                </a:lnTo>
                <a:close/>
              </a:path>
            </a:pathLst>
          </a:custGeom>
          <a:blipFill>
            <a:blip r:embed="rId3"/>
            <a:stretch>
              <a:fillRect t="-224" b="-224"/>
            </a:stretch>
          </a:blipFill>
        </p:spPr>
      </p:sp>
      <p:sp>
        <p:nvSpPr>
          <p:cNvPr id="4" name="TextBox 4"/>
          <p:cNvSpPr txBox="1"/>
          <p:nvPr/>
        </p:nvSpPr>
        <p:spPr>
          <a:xfrm>
            <a:off x="1028700" y="962025"/>
            <a:ext cx="5365395" cy="588473"/>
          </a:xfrm>
          <a:prstGeom prst="rect">
            <a:avLst/>
          </a:prstGeom>
        </p:spPr>
        <p:txBody>
          <a:bodyPr lIns="0" tIns="0" rIns="0" bIns="0" rtlCol="0" anchor="t">
            <a:spAutoFit/>
          </a:bodyPr>
          <a:lstStyle/>
          <a:p>
            <a:pPr>
              <a:lnSpc>
                <a:spcPts val="4839"/>
              </a:lnSpc>
              <a:spcBef>
                <a:spcPct val="0"/>
              </a:spcBef>
            </a:pPr>
            <a:r>
              <a:rPr lang="en-US" sz="3456">
                <a:solidFill>
                  <a:srgbClr val="000000"/>
                </a:solidFill>
                <a:latin typeface="Loubag Bold"/>
              </a:rPr>
              <a:t>OVERVIEW</a:t>
            </a:r>
          </a:p>
        </p:txBody>
      </p:sp>
      <p:sp>
        <p:nvSpPr>
          <p:cNvPr id="5" name="TextBox 5"/>
          <p:cNvSpPr txBox="1"/>
          <p:nvPr/>
        </p:nvSpPr>
        <p:spPr>
          <a:xfrm>
            <a:off x="1028700" y="1581153"/>
            <a:ext cx="9488214" cy="772699"/>
          </a:xfrm>
          <a:prstGeom prst="rect">
            <a:avLst/>
          </a:prstGeom>
        </p:spPr>
        <p:txBody>
          <a:bodyPr lIns="0" tIns="0" rIns="0" bIns="0" rtlCol="0" anchor="t">
            <a:spAutoFit/>
          </a:bodyPr>
          <a:lstStyle/>
          <a:p>
            <a:pPr>
              <a:lnSpc>
                <a:spcPts val="6235"/>
              </a:lnSpc>
              <a:spcBef>
                <a:spcPct val="0"/>
              </a:spcBef>
            </a:pPr>
            <a:r>
              <a:rPr lang="en-US" sz="4453">
                <a:solidFill>
                  <a:srgbClr val="1ED760"/>
                </a:solidFill>
                <a:latin typeface="Loubag Bold"/>
              </a:rPr>
              <a:t>CLUSTERING</a:t>
            </a:r>
          </a:p>
        </p:txBody>
      </p:sp>
      <p:sp>
        <p:nvSpPr>
          <p:cNvPr id="6" name="TextBox 6"/>
          <p:cNvSpPr txBox="1"/>
          <p:nvPr/>
        </p:nvSpPr>
        <p:spPr>
          <a:xfrm>
            <a:off x="1028700" y="2411002"/>
            <a:ext cx="11193320"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Kmeans Clustering - SciKit Learn</a:t>
            </a:r>
          </a:p>
        </p:txBody>
      </p:sp>
      <p:sp>
        <p:nvSpPr>
          <p:cNvPr id="7" name="TextBox 7"/>
          <p:cNvSpPr txBox="1"/>
          <p:nvPr/>
        </p:nvSpPr>
        <p:spPr>
          <a:xfrm>
            <a:off x="1028700" y="6389433"/>
            <a:ext cx="6959597" cy="409090"/>
          </a:xfrm>
          <a:prstGeom prst="rect">
            <a:avLst/>
          </a:prstGeom>
        </p:spPr>
        <p:txBody>
          <a:bodyPr lIns="0" tIns="0" rIns="0" bIns="0" rtlCol="0" anchor="t">
            <a:spAutoFit/>
          </a:bodyPr>
          <a:lstStyle/>
          <a:p>
            <a:pPr>
              <a:lnSpc>
                <a:spcPts val="3176"/>
              </a:lnSpc>
              <a:spcBef>
                <a:spcPct val="0"/>
              </a:spcBef>
            </a:pPr>
            <a:r>
              <a:rPr lang="en-US" sz="2269">
                <a:solidFill>
                  <a:srgbClr val="000000"/>
                </a:solidFill>
                <a:latin typeface="Poppins Bold Italics"/>
              </a:rPr>
              <a:t>Agglomerative Hierarichal Clustering - SciPy</a:t>
            </a:r>
          </a:p>
        </p:txBody>
      </p:sp>
      <p:sp>
        <p:nvSpPr>
          <p:cNvPr id="8" name="TextBox 8"/>
          <p:cNvSpPr txBox="1"/>
          <p:nvPr/>
        </p:nvSpPr>
        <p:spPr>
          <a:xfrm>
            <a:off x="1028700" y="2926143"/>
            <a:ext cx="8433435" cy="3358514"/>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Poppins"/>
              </a:rPr>
              <a:t>Faster algorithm for implementation</a:t>
            </a:r>
          </a:p>
          <a:p>
            <a:pPr marL="518165" lvl="1" indent="-259082">
              <a:lnSpc>
                <a:spcPts val="3360"/>
              </a:lnSpc>
              <a:buFont typeface="Arial"/>
              <a:buChar char="•"/>
            </a:pPr>
            <a:r>
              <a:rPr lang="en-US" sz="2400">
                <a:solidFill>
                  <a:srgbClr val="000000"/>
                </a:solidFill>
                <a:latin typeface="Poppins"/>
              </a:rPr>
              <a:t>KMeans does not work well large K sizes (114 genres) and deviating from this number means redefining what a genre means which becomes very subjective</a:t>
            </a:r>
          </a:p>
          <a:p>
            <a:pPr marL="518165" lvl="1" indent="-259082">
              <a:lnSpc>
                <a:spcPts val="3360"/>
              </a:lnSpc>
              <a:buFont typeface="Arial"/>
              <a:buChar char="•"/>
            </a:pPr>
            <a:r>
              <a:rPr lang="en-US" sz="2400">
                <a:solidFill>
                  <a:srgbClr val="000000"/>
                </a:solidFill>
                <a:latin typeface="Poppins"/>
              </a:rPr>
              <a:t>Must look at groups as playlists instead to avoid regrouping</a:t>
            </a:r>
          </a:p>
          <a:p>
            <a:pPr marL="518165" lvl="1" indent="-259082">
              <a:lnSpc>
                <a:spcPts val="3360"/>
              </a:lnSpc>
              <a:buFont typeface="Arial"/>
              <a:buChar char="•"/>
            </a:pPr>
            <a:r>
              <a:rPr lang="en-US" sz="2400">
                <a:solidFill>
                  <a:srgbClr val="000000"/>
                </a:solidFill>
                <a:latin typeface="Poppins"/>
              </a:rPr>
              <a:t>Allows for mixes of genres</a:t>
            </a:r>
          </a:p>
        </p:txBody>
      </p:sp>
      <p:sp>
        <p:nvSpPr>
          <p:cNvPr id="9" name="TextBox 9"/>
          <p:cNvSpPr txBox="1"/>
          <p:nvPr/>
        </p:nvSpPr>
        <p:spPr>
          <a:xfrm>
            <a:off x="1028700" y="6903298"/>
            <a:ext cx="8433435" cy="2101214"/>
          </a:xfrm>
          <a:prstGeom prst="rect">
            <a:avLst/>
          </a:prstGeom>
        </p:spPr>
        <p:txBody>
          <a:bodyPr lIns="0" tIns="0" rIns="0" bIns="0" rtlCol="0" anchor="t">
            <a:spAutoFit/>
          </a:bodyPr>
          <a:lstStyle/>
          <a:p>
            <a:pPr marL="518165" lvl="1" indent="-259082">
              <a:lnSpc>
                <a:spcPts val="3360"/>
              </a:lnSpc>
              <a:buFont typeface="Arial"/>
              <a:buChar char="•"/>
            </a:pPr>
            <a:r>
              <a:rPr lang="en-US" sz="2400">
                <a:solidFill>
                  <a:srgbClr val="000000"/>
                </a:solidFill>
                <a:latin typeface="Poppins"/>
              </a:rPr>
              <a:t>2nd Fastest Hierarichal Clustering Algorithm, still not faster than KMeans</a:t>
            </a:r>
          </a:p>
          <a:p>
            <a:pPr marL="518165" lvl="1" indent="-259082">
              <a:lnSpc>
                <a:spcPts val="3360"/>
              </a:lnSpc>
              <a:buFont typeface="Arial"/>
              <a:buChar char="•"/>
            </a:pPr>
            <a:r>
              <a:rPr lang="en-US" sz="2400">
                <a:solidFill>
                  <a:srgbClr val="000000"/>
                </a:solidFill>
                <a:latin typeface="Poppins"/>
              </a:rPr>
              <a:t>Starts at one data point, clusters up which implies that it could find groups of genres better than KMeans can (theoretically)</a:t>
            </a:r>
          </a:p>
        </p:txBody>
      </p:sp>
      <p:sp>
        <p:nvSpPr>
          <p:cNvPr id="10" name="TextBox 10"/>
          <p:cNvSpPr txBox="1"/>
          <p:nvPr/>
        </p:nvSpPr>
        <p:spPr>
          <a:xfrm>
            <a:off x="9783437" y="8036660"/>
            <a:ext cx="8356495" cy="260642"/>
          </a:xfrm>
          <a:prstGeom prst="rect">
            <a:avLst/>
          </a:prstGeom>
        </p:spPr>
        <p:txBody>
          <a:bodyPr lIns="0" tIns="0" rIns="0" bIns="0" rtlCol="0" anchor="t">
            <a:spAutoFit/>
          </a:bodyPr>
          <a:lstStyle/>
          <a:p>
            <a:pPr algn="ctr">
              <a:lnSpc>
                <a:spcPts val="2044"/>
              </a:lnSpc>
              <a:spcBef>
                <a:spcPct val="0"/>
              </a:spcBef>
            </a:pPr>
            <a:r>
              <a:rPr lang="en-US" sz="1460">
                <a:solidFill>
                  <a:srgbClr val="000000"/>
                </a:solidFill>
                <a:latin typeface="Archivo Black"/>
              </a:rPr>
              <a:t>Source: https://hdbscan.readthedocs.io/en/latest/performance_and_scalability.html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1056</Words>
  <Application>Microsoft Macintosh PowerPoint</Application>
  <PresentationFormat>Custom</PresentationFormat>
  <Paragraphs>97</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Lato Heavy</vt:lpstr>
      <vt:lpstr>Poppins Bold Italics</vt:lpstr>
      <vt:lpstr>Arial</vt:lpstr>
      <vt:lpstr>League Spartan</vt:lpstr>
      <vt:lpstr>Loubag Bold</vt:lpstr>
      <vt:lpstr>Poppins</vt:lpstr>
      <vt:lpstr>Calibri</vt:lpstr>
      <vt:lpstr>Loubag</vt:lpstr>
      <vt:lpstr>Archivo Black</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Playlist Maker: Genre Clustering - Analysis</dc:title>
  <cp:lastModifiedBy>Christian Sarmiento1</cp:lastModifiedBy>
  <cp:revision>2</cp:revision>
  <dcterms:created xsi:type="dcterms:W3CDTF">2006-08-16T00:00:00Z</dcterms:created>
  <dcterms:modified xsi:type="dcterms:W3CDTF">2023-12-05T00:44:45Z</dcterms:modified>
  <dc:identifier>DAF1-0OtBEU</dc:identifier>
</cp:coreProperties>
</file>